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343" r:id="rId2"/>
    <p:sldId id="363" r:id="rId3"/>
    <p:sldId id="346" r:id="rId4"/>
    <p:sldId id="372" r:id="rId5"/>
    <p:sldId id="368" r:id="rId6"/>
    <p:sldId id="334" r:id="rId7"/>
    <p:sldId id="390" r:id="rId8"/>
    <p:sldId id="364" r:id="rId9"/>
    <p:sldId id="371" r:id="rId10"/>
    <p:sldId id="395" r:id="rId11"/>
    <p:sldId id="365" r:id="rId12"/>
    <p:sldId id="389" r:id="rId13"/>
    <p:sldId id="383" r:id="rId14"/>
    <p:sldId id="392" r:id="rId15"/>
    <p:sldId id="394" r:id="rId16"/>
    <p:sldId id="31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85" autoAdjust="0"/>
    <p:restoredTop sz="94660"/>
  </p:normalViewPr>
  <p:slideViewPr>
    <p:cSldViewPr snapToGrid="0">
      <p:cViewPr varScale="1">
        <p:scale>
          <a:sx n="84" d="100"/>
          <a:sy n="84" d="100"/>
        </p:scale>
        <p:origin x="58" y="319"/>
      </p:cViewPr>
      <p:guideLst/>
    </p:cSldViewPr>
  </p:slid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imi_\Desktop\it115\survey\SurveyGraphresults_6%207%202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solidFill>
                  <a:schemeClr val="tx2"/>
                </a:solidFill>
              </a:rPr>
              <a:t>Programming Languages</a:t>
            </a:r>
          </a:p>
          <a:p>
            <a:pPr>
              <a:defRPr sz="1400" b="0" i="0" u="none" strike="noStrike" kern="1200" spc="0" baseline="0">
                <a:solidFill>
                  <a:schemeClr val="tx1">
                    <a:lumMod val="65000"/>
                    <a:lumOff val="35000"/>
                  </a:schemeClr>
                </a:solidFill>
                <a:latin typeface="+mn-lt"/>
                <a:ea typeface="+mn-ea"/>
                <a:cs typeface="+mn-cs"/>
              </a:defRPr>
            </a:pPr>
            <a:r>
              <a:rPr lang="en-US" dirty="0">
                <a:solidFill>
                  <a:schemeClr val="tx2"/>
                </a:solidFill>
              </a:rPr>
              <a:t> Importance  </a:t>
            </a:r>
          </a:p>
          <a:p>
            <a:pPr>
              <a:defRPr sz="1400" b="0" i="0" u="none" strike="noStrike" kern="1200" spc="0" baseline="0">
                <a:solidFill>
                  <a:schemeClr val="tx1">
                    <a:lumMod val="65000"/>
                    <a:lumOff val="35000"/>
                  </a:schemeClr>
                </a:solidFill>
                <a:latin typeface="+mn-lt"/>
                <a:ea typeface="+mn-ea"/>
                <a:cs typeface="+mn-cs"/>
              </a:defRPr>
            </a:pPr>
            <a:r>
              <a:rPr lang="en-US" dirty="0">
                <a:solidFill>
                  <a:schemeClr val="tx2"/>
                </a:solidFill>
              </a:rPr>
              <a:t>Today vs In 5 Years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Sheet1!$A$2</c:f>
              <c:strCache>
                <c:ptCount val="1"/>
                <c:pt idx="0">
                  <c:v>Today</c:v>
                </c:pt>
              </c:strCache>
            </c:strRef>
          </c:tx>
          <c:spPr>
            <a:solidFill>
              <a:schemeClr val="accent1"/>
            </a:solidFill>
            <a:ln>
              <a:noFill/>
            </a:ln>
            <a:effectLst/>
            <a:sp3d/>
          </c:spPr>
          <c:invertIfNegative val="0"/>
          <c:cat>
            <c:strRef>
              <c:f>Sheet1!$B$1:$N$1</c:f>
              <c:strCache>
                <c:ptCount val="13"/>
                <c:pt idx="0">
                  <c:v>C#</c:v>
                </c:pt>
                <c:pt idx="1">
                  <c:v>CSS</c:v>
                </c:pt>
                <c:pt idx="2">
                  <c:v>Go</c:v>
                </c:pt>
                <c:pt idx="3">
                  <c:v>HTML</c:v>
                </c:pt>
                <c:pt idx="4">
                  <c:v>Java</c:v>
                </c:pt>
                <c:pt idx="5">
                  <c:v>JavaScript</c:v>
                </c:pt>
                <c:pt idx="6">
                  <c:v>NoSQL</c:v>
                </c:pt>
                <c:pt idx="7">
                  <c:v>Perl</c:v>
                </c:pt>
                <c:pt idx="8">
                  <c:v>Python</c:v>
                </c:pt>
                <c:pt idx="9">
                  <c:v>Rust</c:v>
                </c:pt>
                <c:pt idx="10">
                  <c:v>SQL</c:v>
                </c:pt>
                <c:pt idx="11">
                  <c:v>All Other</c:v>
                </c:pt>
                <c:pt idx="12">
                  <c:v>Tableau</c:v>
                </c:pt>
              </c:strCache>
            </c:strRef>
          </c:cat>
          <c:val>
            <c:numRef>
              <c:f>Sheet1!$B$2:$N$2</c:f>
              <c:numCache>
                <c:formatCode>General</c:formatCode>
                <c:ptCount val="13"/>
                <c:pt idx="0">
                  <c:v>3.7692307692307598</c:v>
                </c:pt>
                <c:pt idx="1">
                  <c:v>4</c:v>
                </c:pt>
                <c:pt idx="2">
                  <c:v>3.7692307692307598</c:v>
                </c:pt>
                <c:pt idx="3">
                  <c:v>4.1538461538461497</c:v>
                </c:pt>
                <c:pt idx="4">
                  <c:v>3.6153846153846101</c:v>
                </c:pt>
                <c:pt idx="5">
                  <c:v>3.9230769230769198</c:v>
                </c:pt>
                <c:pt idx="6">
                  <c:v>3.4615384615384599</c:v>
                </c:pt>
                <c:pt idx="7">
                  <c:v>2.6923076923076898</c:v>
                </c:pt>
                <c:pt idx="8">
                  <c:v>3.9230769230769198</c:v>
                </c:pt>
                <c:pt idx="9">
                  <c:v>2.6923076923076898</c:v>
                </c:pt>
                <c:pt idx="10">
                  <c:v>3.461538</c:v>
                </c:pt>
                <c:pt idx="11">
                  <c:v>2.07692307692307</c:v>
                </c:pt>
                <c:pt idx="12">
                  <c:v>4</c:v>
                </c:pt>
              </c:numCache>
            </c:numRef>
          </c:val>
          <c:extLst>
            <c:ext xmlns:c16="http://schemas.microsoft.com/office/drawing/2014/chart" uri="{C3380CC4-5D6E-409C-BE32-E72D297353CC}">
              <c16:uniqueId val="{00000000-B76B-431A-B70B-F921F07348DD}"/>
            </c:ext>
          </c:extLst>
        </c:ser>
        <c:ser>
          <c:idx val="1"/>
          <c:order val="1"/>
          <c:tx>
            <c:strRef>
              <c:f>Sheet1!$A$3</c:f>
              <c:strCache>
                <c:ptCount val="1"/>
                <c:pt idx="0">
                  <c:v>In 5 Years</c:v>
                </c:pt>
              </c:strCache>
            </c:strRef>
          </c:tx>
          <c:spPr>
            <a:solidFill>
              <a:schemeClr val="accent2"/>
            </a:solidFill>
            <a:ln>
              <a:noFill/>
            </a:ln>
            <a:effectLst/>
            <a:sp3d/>
          </c:spPr>
          <c:invertIfNegative val="0"/>
          <c:cat>
            <c:strRef>
              <c:f>Sheet1!$B$1:$N$1</c:f>
              <c:strCache>
                <c:ptCount val="13"/>
                <c:pt idx="0">
                  <c:v>C#</c:v>
                </c:pt>
                <c:pt idx="1">
                  <c:v>CSS</c:v>
                </c:pt>
                <c:pt idx="2">
                  <c:v>Go</c:v>
                </c:pt>
                <c:pt idx="3">
                  <c:v>HTML</c:v>
                </c:pt>
                <c:pt idx="4">
                  <c:v>Java</c:v>
                </c:pt>
                <c:pt idx="5">
                  <c:v>JavaScript</c:v>
                </c:pt>
                <c:pt idx="6">
                  <c:v>NoSQL</c:v>
                </c:pt>
                <c:pt idx="7">
                  <c:v>Perl</c:v>
                </c:pt>
                <c:pt idx="8">
                  <c:v>Python</c:v>
                </c:pt>
                <c:pt idx="9">
                  <c:v>Rust</c:v>
                </c:pt>
                <c:pt idx="10">
                  <c:v>SQL</c:v>
                </c:pt>
                <c:pt idx="11">
                  <c:v>All Other</c:v>
                </c:pt>
                <c:pt idx="12">
                  <c:v>Tableau</c:v>
                </c:pt>
              </c:strCache>
            </c:strRef>
          </c:cat>
          <c:val>
            <c:numRef>
              <c:f>Sheet1!$B$3:$N$3</c:f>
              <c:numCache>
                <c:formatCode>General</c:formatCode>
                <c:ptCount val="13"/>
                <c:pt idx="0">
                  <c:v>2.7692307692307598</c:v>
                </c:pt>
                <c:pt idx="1">
                  <c:v>3</c:v>
                </c:pt>
                <c:pt idx="2">
                  <c:v>3</c:v>
                </c:pt>
                <c:pt idx="3">
                  <c:v>2.6153846153846101</c:v>
                </c:pt>
                <c:pt idx="4">
                  <c:v>3.3076923076922999</c:v>
                </c:pt>
                <c:pt idx="5">
                  <c:v>3.4615384615384599</c:v>
                </c:pt>
                <c:pt idx="6">
                  <c:v>3.07692307692307</c:v>
                </c:pt>
                <c:pt idx="7">
                  <c:v>2.84615384615384</c:v>
                </c:pt>
                <c:pt idx="8">
                  <c:v>4.1538461538461497</c:v>
                </c:pt>
                <c:pt idx="9">
                  <c:v>3</c:v>
                </c:pt>
                <c:pt idx="10">
                  <c:v>3.3076923076922999</c:v>
                </c:pt>
                <c:pt idx="11">
                  <c:v>1.6153846153846101</c:v>
                </c:pt>
                <c:pt idx="12">
                  <c:v>5</c:v>
                </c:pt>
              </c:numCache>
            </c:numRef>
          </c:val>
          <c:extLst>
            <c:ext xmlns:c16="http://schemas.microsoft.com/office/drawing/2014/chart" uri="{C3380CC4-5D6E-409C-BE32-E72D297353CC}">
              <c16:uniqueId val="{00000001-B76B-431A-B70B-F921F07348DD}"/>
            </c:ext>
          </c:extLst>
        </c:ser>
        <c:dLbls>
          <c:showLegendKey val="0"/>
          <c:showVal val="0"/>
          <c:showCatName val="0"/>
          <c:showSerName val="0"/>
          <c:showPercent val="0"/>
          <c:showBubbleSize val="0"/>
        </c:dLbls>
        <c:gapWidth val="150"/>
        <c:shape val="box"/>
        <c:axId val="1120740528"/>
        <c:axId val="1120740944"/>
        <c:axId val="0"/>
      </c:bar3DChart>
      <c:catAx>
        <c:axId val="112074052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0740944"/>
        <c:crosses val="autoZero"/>
        <c:auto val="1"/>
        <c:lblAlgn val="ctr"/>
        <c:lblOffset val="100"/>
        <c:noMultiLvlLbl val="0"/>
      </c:catAx>
      <c:valAx>
        <c:axId val="11207409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074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5244F-FC59-4D21-9C20-E47A4BAD905E}"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DA309-D4EC-43A2-998B-166445BD2347}" type="slidenum">
              <a:rPr lang="en-US" smtClean="0"/>
              <a:t>‹#›</a:t>
            </a:fld>
            <a:endParaRPr lang="en-US"/>
          </a:p>
        </p:txBody>
      </p:sp>
    </p:spTree>
    <p:extLst>
      <p:ext uri="{BB962C8B-B14F-4D97-AF65-F5344CB8AC3E}">
        <p14:creationId xmlns:p14="http://schemas.microsoft.com/office/powerpoint/2010/main" val="244923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a:t>
            </a:fld>
            <a:endParaRPr lang="en-US"/>
          </a:p>
        </p:txBody>
      </p:sp>
    </p:spTree>
    <p:extLst>
      <p:ext uri="{BB962C8B-B14F-4D97-AF65-F5344CB8AC3E}">
        <p14:creationId xmlns:p14="http://schemas.microsoft.com/office/powerpoint/2010/main" val="2953922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10</a:t>
            </a:fld>
            <a:endParaRPr lang="en-US"/>
          </a:p>
        </p:txBody>
      </p:sp>
    </p:spTree>
    <p:extLst>
      <p:ext uri="{BB962C8B-B14F-4D97-AF65-F5344CB8AC3E}">
        <p14:creationId xmlns:p14="http://schemas.microsoft.com/office/powerpoint/2010/main" val="286479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11</a:t>
            </a:fld>
            <a:endParaRPr lang="en-US"/>
          </a:p>
        </p:txBody>
      </p:sp>
    </p:spTree>
    <p:extLst>
      <p:ext uri="{BB962C8B-B14F-4D97-AF65-F5344CB8AC3E}">
        <p14:creationId xmlns:p14="http://schemas.microsoft.com/office/powerpoint/2010/main" val="1349414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12</a:t>
            </a:fld>
            <a:endParaRPr lang="en-US"/>
          </a:p>
        </p:txBody>
      </p:sp>
    </p:spTree>
    <p:extLst>
      <p:ext uri="{BB962C8B-B14F-4D97-AF65-F5344CB8AC3E}">
        <p14:creationId xmlns:p14="http://schemas.microsoft.com/office/powerpoint/2010/main" val="925044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13</a:t>
            </a:fld>
            <a:endParaRPr lang="en-US"/>
          </a:p>
        </p:txBody>
      </p:sp>
    </p:spTree>
    <p:extLst>
      <p:ext uri="{BB962C8B-B14F-4D97-AF65-F5344CB8AC3E}">
        <p14:creationId xmlns:p14="http://schemas.microsoft.com/office/powerpoint/2010/main" val="2354048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14</a:t>
            </a:fld>
            <a:endParaRPr lang="en-US"/>
          </a:p>
        </p:txBody>
      </p:sp>
    </p:spTree>
    <p:extLst>
      <p:ext uri="{BB962C8B-B14F-4D97-AF65-F5344CB8AC3E}">
        <p14:creationId xmlns:p14="http://schemas.microsoft.com/office/powerpoint/2010/main" val="3759178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15</a:t>
            </a:fld>
            <a:endParaRPr lang="en-US"/>
          </a:p>
        </p:txBody>
      </p:sp>
    </p:spTree>
    <p:extLst>
      <p:ext uri="{BB962C8B-B14F-4D97-AF65-F5344CB8AC3E}">
        <p14:creationId xmlns:p14="http://schemas.microsoft.com/office/powerpoint/2010/main" val="358948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 ALL</a:t>
            </a:r>
          </a:p>
        </p:txBody>
      </p:sp>
      <p:sp>
        <p:nvSpPr>
          <p:cNvPr id="4" name="Slide Number Placeholder 3"/>
          <p:cNvSpPr>
            <a:spLocks noGrp="1"/>
          </p:cNvSpPr>
          <p:nvPr>
            <p:ph type="sldNum" sz="quarter" idx="5"/>
          </p:nvPr>
        </p:nvSpPr>
        <p:spPr/>
        <p:txBody>
          <a:bodyPr/>
          <a:lstStyle/>
          <a:p>
            <a:fld id="{B28DA309-D4EC-43A2-998B-166445BD2347}" type="slidenum">
              <a:rPr lang="en-US" smtClean="0"/>
              <a:t>16</a:t>
            </a:fld>
            <a:endParaRPr lang="en-US"/>
          </a:p>
        </p:txBody>
      </p:sp>
    </p:spTree>
    <p:extLst>
      <p:ext uri="{BB962C8B-B14F-4D97-AF65-F5344CB8AC3E}">
        <p14:creationId xmlns:p14="http://schemas.microsoft.com/office/powerpoint/2010/main" val="488462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2</a:t>
            </a:fld>
            <a:endParaRPr lang="en-US"/>
          </a:p>
        </p:txBody>
      </p:sp>
    </p:spTree>
    <p:extLst>
      <p:ext uri="{BB962C8B-B14F-4D97-AF65-F5344CB8AC3E}">
        <p14:creationId xmlns:p14="http://schemas.microsoft.com/office/powerpoint/2010/main" val="3799599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B28DA309-D4EC-43A2-998B-166445BD2347}" type="slidenum">
              <a:rPr lang="en-US" smtClean="0"/>
              <a:t>3</a:t>
            </a:fld>
            <a:endParaRPr lang="en-US"/>
          </a:p>
        </p:txBody>
      </p:sp>
    </p:spTree>
    <p:extLst>
      <p:ext uri="{BB962C8B-B14F-4D97-AF65-F5344CB8AC3E}">
        <p14:creationId xmlns:p14="http://schemas.microsoft.com/office/powerpoint/2010/main" val="298536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4</a:t>
            </a:fld>
            <a:endParaRPr lang="en-US"/>
          </a:p>
        </p:txBody>
      </p:sp>
    </p:spTree>
    <p:extLst>
      <p:ext uri="{BB962C8B-B14F-4D97-AF65-F5344CB8AC3E}">
        <p14:creationId xmlns:p14="http://schemas.microsoft.com/office/powerpoint/2010/main" val="388732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5</a:t>
            </a:fld>
            <a:endParaRPr lang="en-US"/>
          </a:p>
        </p:txBody>
      </p:sp>
    </p:spTree>
    <p:extLst>
      <p:ext uri="{BB962C8B-B14F-4D97-AF65-F5344CB8AC3E}">
        <p14:creationId xmlns:p14="http://schemas.microsoft.com/office/powerpoint/2010/main" val="498076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6</a:t>
            </a:fld>
            <a:endParaRPr lang="en-US"/>
          </a:p>
        </p:txBody>
      </p:sp>
    </p:spTree>
    <p:extLst>
      <p:ext uri="{BB962C8B-B14F-4D97-AF65-F5344CB8AC3E}">
        <p14:creationId xmlns:p14="http://schemas.microsoft.com/office/powerpoint/2010/main" val="19747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7</a:t>
            </a:fld>
            <a:endParaRPr lang="en-US"/>
          </a:p>
        </p:txBody>
      </p:sp>
    </p:spTree>
    <p:extLst>
      <p:ext uri="{BB962C8B-B14F-4D97-AF65-F5344CB8AC3E}">
        <p14:creationId xmlns:p14="http://schemas.microsoft.com/office/powerpoint/2010/main" val="2699772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8</a:t>
            </a:fld>
            <a:endParaRPr lang="en-US"/>
          </a:p>
        </p:txBody>
      </p:sp>
    </p:spTree>
    <p:extLst>
      <p:ext uri="{BB962C8B-B14F-4D97-AF65-F5344CB8AC3E}">
        <p14:creationId xmlns:p14="http://schemas.microsoft.com/office/powerpoint/2010/main" val="976930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9</a:t>
            </a:fld>
            <a:endParaRPr lang="en-US"/>
          </a:p>
        </p:txBody>
      </p:sp>
    </p:spTree>
    <p:extLst>
      <p:ext uri="{BB962C8B-B14F-4D97-AF65-F5344CB8AC3E}">
        <p14:creationId xmlns:p14="http://schemas.microsoft.com/office/powerpoint/2010/main" val="3975013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8ABE3C1-DBE1-495D-B57B-2849774B866A}" type="datetimeFigureOut">
              <a:rPr lang="en-US" smtClean="0"/>
              <a:t>6/8/2022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B90BD-B6CE-46B7-997F-7313B992CCDC}"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E6D8D9-55A2-4063-B0F3-121F44549695}"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B24536-994D-4021-A283-9F449C0DB509}" type="datetimeFigureOut">
              <a:rPr lang="en-US" smtClean="0"/>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BBB78-C96F-47B7-AB17-D852CA960AC9}" type="datetimeFigureOut">
              <a:rPr lang="en-US" smtClean="0"/>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6/8/2022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6/8/2022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6/8/2022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6/8/2022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6/8/2022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D6E9DEC-419B-4CC5-A080-3B06BD5A8291}" type="datetimeFigureOut">
              <a:rPr lang="en-US" smtClean="0"/>
              <a:t>6/8/2022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p:cNvSpPr>
            <a:spLocks noGrp="1" noRot="1" noChangeAspect="1" noMove="1" noResize="1" noEditPoints="1" noAdjustHandles="1" noChangeArrowheads="1" noChangeShapeType="1" noTextEdit="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5" name="Picture 4" descr="A group of people sitting at a table&#10;&#10;Description automatically generated with medium confidence"/>
          <p:cNvPicPr>
            <a:picLocks noChangeAspect="1"/>
          </p:cNvPicPr>
          <p:nvPr/>
        </p:nvPicPr>
        <p:blipFill rotWithShape="1">
          <a:blip r:embed="rId3">
            <a:alphaModFix amt="25000"/>
            <a:duotone>
              <a:prstClr val="black"/>
              <a:schemeClr val="tx2">
                <a:tint val="45000"/>
                <a:satMod val="400000"/>
              </a:schemeClr>
            </a:duotone>
          </a:blip>
          <a:srcRect l="1071" t="15856" r="8019" b="12020"/>
          <a:stretch>
            <a:fillRect/>
          </a:stretch>
        </p:blipFill>
        <p:spPr>
          <a:xfrm>
            <a:off x="474133" y="475488"/>
            <a:ext cx="11243734" cy="5909733"/>
          </a:xfrm>
          <a:prstGeom prst="rect">
            <a:avLst/>
          </a:prstGeom>
        </p:spPr>
      </p:pic>
      <p:sp>
        <p:nvSpPr>
          <p:cNvPr id="2" name="Title 1"/>
          <p:cNvSpPr>
            <a:spLocks noGrp="1"/>
          </p:cNvSpPr>
          <p:nvPr>
            <p:ph type="ctrTitle"/>
          </p:nvPr>
        </p:nvSpPr>
        <p:spPr>
          <a:xfrm>
            <a:off x="1154954" y="2099733"/>
            <a:ext cx="8827245" cy="2677648"/>
          </a:xfrm>
        </p:spPr>
        <p:txBody>
          <a:bodyPr>
            <a:normAutofit/>
          </a:bodyPr>
          <a:lstStyle/>
          <a:p>
            <a:r>
              <a:rPr lang="en-US" dirty="0"/>
              <a:t>The Best Programming Languages</a:t>
            </a:r>
          </a:p>
        </p:txBody>
      </p:sp>
      <p:sp>
        <p:nvSpPr>
          <p:cNvPr id="3" name="Subtitle 2"/>
          <p:cNvSpPr>
            <a:spLocks noGrp="1"/>
          </p:cNvSpPr>
          <p:nvPr>
            <p:ph type="subTitle" idx="1"/>
          </p:nvPr>
        </p:nvSpPr>
        <p:spPr>
          <a:xfrm>
            <a:off x="1154954" y="4777380"/>
            <a:ext cx="8827245" cy="861420"/>
          </a:xfrm>
        </p:spPr>
        <p:txBody>
          <a:bodyPr>
            <a:normAutofit fontScale="77500" lnSpcReduction="20000"/>
          </a:bodyPr>
          <a:lstStyle/>
          <a:p>
            <a:r>
              <a:rPr lang="en-US" dirty="0" err="1"/>
              <a:t>ricky</a:t>
            </a:r>
            <a:r>
              <a:rPr lang="en-US" dirty="0"/>
              <a:t> brown, Hamid nahli, </a:t>
            </a:r>
            <a:r>
              <a:rPr lang="en-US" dirty="0" err="1"/>
              <a:t>jesse</a:t>
            </a:r>
            <a:r>
              <a:rPr lang="en-US" dirty="0"/>
              <a:t> law, Mimi Southwood, Nichelle </a:t>
            </a:r>
            <a:r>
              <a:rPr lang="en-US" dirty="0" err="1"/>
              <a:t>garvey</a:t>
            </a:r>
            <a:endParaRPr lang="en-US" dirty="0"/>
          </a:p>
          <a:p>
            <a:r>
              <a:rPr lang="en-US" dirty="0"/>
              <a:t>It 115, group 2</a:t>
            </a:r>
          </a:p>
          <a:p>
            <a:r>
              <a:rPr lang="en-US" dirty="0"/>
              <a:t>SPRING 2022</a:t>
            </a:r>
          </a:p>
        </p:txBody>
      </p:sp>
      <p:sp>
        <p:nvSpPr>
          <p:cNvPr id="12" name="Rectangle 11"/>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ooter Placeholder 4"/>
          <p:cNvSpPr txBox="1">
            <a:spLocks noGrp="1" noRot="1" noChangeAspect="1" noMove="1" noResize="1" noEditPoints="1" noAdjustHandles="1" noChangeArrowheads="1" noChangeShapeType="1" noTextEdit="1"/>
          </p:cNvSpPr>
          <p:nvPr/>
        </p:nvSpPr>
        <p:spPr>
          <a:xfrm>
            <a:off x="528358" y="639183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
        <p:nvSpPr>
          <p:cNvPr id="16" name="Date Placeholder 3"/>
          <p:cNvSpPr txBox="1">
            <a:spLocks noGrp="1" noRot="1" noChangeAspect="1" noMove="1" noResize="1" noEditPoints="1" noAdjustHandles="1" noChangeArrowheads="1" noChangeShapeType="1" noTextEdit="1"/>
          </p:cNvSpPr>
          <p:nvPr/>
        </p:nvSpPr>
        <p:spPr>
          <a:xfrm>
            <a:off x="10650938" y="6394061"/>
            <a:ext cx="990599" cy="304799"/>
          </a:xfrm>
          <a:prstGeom prst="rect">
            <a:avLst/>
          </a:prstGeom>
        </p:spPr>
        <p:txBody>
          <a:bodyPr vert="horz" lIns="91440" tIns="45720" rIns="91440" bIns="45720" rtlCol="0" anchor="t"/>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NICOLE – Updating and Fixing Code</a:t>
            </a:r>
            <a:br>
              <a:rPr lang="en-US" dirty="0"/>
            </a:br>
            <a:r>
              <a:rPr lang="en-US" dirty="0"/>
              <a:t> </a:t>
            </a:r>
          </a:p>
        </p:txBody>
      </p:sp>
      <p:sp>
        <p:nvSpPr>
          <p:cNvPr id="4" name="Text Placeholder 3"/>
          <p:cNvSpPr>
            <a:spLocks noGrp="1"/>
          </p:cNvSpPr>
          <p:nvPr>
            <p:ph sz="half" idx="1"/>
          </p:nvPr>
        </p:nvSpPr>
        <p:spPr/>
        <p:txBody>
          <a:bodyPr>
            <a:normAutofit/>
          </a:bodyPr>
          <a:lstStyle/>
          <a:p>
            <a:pPr marL="342900" marR="0" lvl="0" indent="-342900">
              <a:lnSpc>
                <a:spcPct val="107000"/>
              </a:lnSpc>
              <a:spcBef>
                <a:spcPts val="0"/>
              </a:spcBef>
              <a:spcAft>
                <a:spcPts val="8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C</a:t>
            </a:r>
            <a:r>
              <a:rPr lang="en-US" sz="1800" dirty="0">
                <a:effectLst/>
                <a:latin typeface="Calibri" panose="020F0502020204030204" pitchFamily="34" charset="0"/>
                <a:ea typeface="Calibri" panose="020F0502020204030204" pitchFamily="34" charset="0"/>
                <a:cs typeface="Times New Roman" panose="02020603050405020304" pitchFamily="18" charset="0"/>
              </a:rPr>
              <a:t>reate a new branch </a:t>
            </a:r>
          </a:p>
          <a:p>
            <a:pPr marL="342900" marR="0" lvl="0" indent="-342900">
              <a:lnSpc>
                <a:spcPct val="107000"/>
              </a:lnSpc>
              <a:spcBef>
                <a:spcPts val="0"/>
              </a:spcBef>
              <a:spcAft>
                <a:spcPts val="8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In the new branch, open the file to be updated and make changes</a:t>
            </a:r>
          </a:p>
          <a:p>
            <a:pPr marL="342900" marR="0" lvl="0" indent="-342900">
              <a:lnSpc>
                <a:spcPct val="107000"/>
              </a:lnSpc>
              <a:spcBef>
                <a:spcPts val="0"/>
              </a:spcBef>
              <a:spcAft>
                <a:spcPts val="8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Commit the changes</a:t>
            </a:r>
          </a:p>
          <a:p>
            <a:pPr marL="342900" marR="0" lvl="0" indent="-342900">
              <a:lnSpc>
                <a:spcPct val="107000"/>
              </a:lnSpc>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Create a pu</a:t>
            </a:r>
            <a:r>
              <a:rPr lang="en-US" dirty="0">
                <a:latin typeface="Calibri" panose="020F0502020204030204" pitchFamily="34" charset="0"/>
                <a:ea typeface="Calibri" panose="020F0502020204030204" pitchFamily="34" charset="0"/>
                <a:cs typeface="Times New Roman" panose="02020603050405020304" pitchFamily="18" charset="0"/>
              </a:rPr>
              <a:t>ll request</a:t>
            </a:r>
          </a:p>
          <a:p>
            <a:pPr marL="342900" marR="0" lvl="0" indent="-342900">
              <a:lnSpc>
                <a:spcPct val="107000"/>
              </a:lnSpc>
              <a:spcBef>
                <a:spcPts val="0"/>
              </a:spcBef>
              <a:spcAft>
                <a:spcPts val="8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Notify a second team member to review the code changes</a:t>
            </a:r>
          </a:p>
          <a:p>
            <a:pPr marL="342900" marR="0" lvl="0" indent="-342900">
              <a:lnSpc>
                <a:spcPct val="107000"/>
              </a:lnSpc>
              <a:spcBef>
                <a:spcPts val="0"/>
              </a:spcBef>
              <a:spcAft>
                <a:spcPts val="800"/>
              </a:spcAft>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If approved, the second team member will merge the changes to the main branch</a:t>
            </a:r>
          </a:p>
          <a:p>
            <a:pPr>
              <a:lnSpc>
                <a:spcPct val="107000"/>
              </a:lnSpc>
              <a:spcBef>
                <a:spcPts val="0"/>
              </a:spcBef>
              <a:spcAft>
                <a:spcPts val="800"/>
              </a:spcAft>
              <a:buFont typeface="+mj-lt"/>
              <a:buAutoNum type="arabicPeriod"/>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buFont typeface="+mj-lt"/>
              <a:buAutoNum type="arabicPeriod"/>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1" name="Picture 30" descr="Graphical user interface, text, application, email&#10;&#10;Description automatically generated">
            <a:extLst>
              <a:ext uri="{FF2B5EF4-FFF2-40B4-BE49-F238E27FC236}">
                <a16:creationId xmlns:a16="http://schemas.microsoft.com/office/drawing/2014/main" id="{7B1A6FB6-23B5-1396-49E6-23A7FD09D7A9}"/>
              </a:ext>
            </a:extLst>
          </p:cNvPr>
          <p:cNvPicPr>
            <a:picLocks noChangeAspect="1"/>
          </p:cNvPicPr>
          <p:nvPr/>
        </p:nvPicPr>
        <p:blipFill>
          <a:blip r:embed="rId3"/>
          <a:stretch>
            <a:fillRect/>
          </a:stretch>
        </p:blipFill>
        <p:spPr>
          <a:xfrm>
            <a:off x="6314828" y="2534695"/>
            <a:ext cx="5385435" cy="3785235"/>
          </a:xfrm>
          <a:prstGeom prst="rect">
            <a:avLst/>
          </a:prstGeom>
          <a:ln w="12700">
            <a:solidFill>
              <a:schemeClr val="accent3"/>
            </a:solidFill>
          </a:ln>
        </p:spPr>
      </p:pic>
      <p:sp>
        <p:nvSpPr>
          <p:cNvPr id="20" name="Content Placeholder 19">
            <a:extLst>
              <a:ext uri="{FF2B5EF4-FFF2-40B4-BE49-F238E27FC236}">
                <a16:creationId xmlns:a16="http://schemas.microsoft.com/office/drawing/2014/main" id="{F3D6497F-46B7-D012-E03E-257C50ABA165}"/>
              </a:ext>
            </a:extLst>
          </p:cNvPr>
          <p:cNvSpPr>
            <a:spLocks noGrp="1"/>
          </p:cNvSpPr>
          <p:nvPr>
            <p:ph sz="half" idx="2"/>
          </p:nvPr>
        </p:nvSpPr>
        <p:spPr/>
        <p:txBody>
          <a:bodyPr>
            <a:normAutofit/>
          </a:bodyPr>
          <a:lstStyle/>
          <a:p>
            <a:pPr marL="0" indent="0">
              <a:buNone/>
            </a:pPr>
            <a:r>
              <a:rPr lang="en-US" dirty="0"/>
              <a:t> </a:t>
            </a:r>
          </a:p>
        </p:txBody>
      </p:sp>
    </p:spTree>
    <p:extLst>
      <p:ext uri="{BB962C8B-B14F-4D97-AF65-F5344CB8AC3E}">
        <p14:creationId xmlns:p14="http://schemas.microsoft.com/office/powerpoint/2010/main" val="3117123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065" y="789940"/>
            <a:ext cx="3185795" cy="774065"/>
          </a:xfrm>
        </p:spPr>
        <p:txBody>
          <a:bodyPr/>
          <a:lstStyle/>
          <a:p>
            <a:r>
              <a:rPr lang="" altLang="en-US" dirty="0"/>
              <a:t>Web Server Hosting</a:t>
            </a:r>
          </a:p>
        </p:txBody>
      </p:sp>
      <p:sp>
        <p:nvSpPr>
          <p:cNvPr id="16" name="Text Placeholder 15"/>
          <p:cNvSpPr>
            <a:spLocks noGrp="1"/>
          </p:cNvSpPr>
          <p:nvPr>
            <p:ph type="body" sz="half" idx="2"/>
          </p:nvPr>
        </p:nvSpPr>
        <p:spPr>
          <a:xfrm>
            <a:off x="753110" y="1739265"/>
            <a:ext cx="3587750" cy="4285615"/>
          </a:xfrm>
        </p:spPr>
        <p:txBody>
          <a:bodyPr/>
          <a:lstStyle/>
          <a:p>
            <a:pPr marL="285750" indent="-285750">
              <a:buFont typeface="Arial" panose="020B0604020202020204" pitchFamily="34" charset="0"/>
              <a:buChar char="•"/>
            </a:pPr>
            <a:r>
              <a:rPr lang="en-US" altLang="en-US">
                <a:solidFill>
                  <a:schemeClr val="bg1"/>
                </a:solidFill>
                <a:sym typeface="+mn-ea"/>
              </a:rPr>
              <a:t>We chose to use two separate AWS EC2 instances to host </a:t>
            </a:r>
            <a:r>
              <a:rPr lang="" altLang="en-US">
                <a:solidFill>
                  <a:schemeClr val="bg1"/>
                </a:solidFill>
                <a:sym typeface="+mn-ea"/>
              </a:rPr>
              <a:t>the </a:t>
            </a:r>
            <a:r>
              <a:rPr lang="en-US" altLang="en-US">
                <a:solidFill>
                  <a:schemeClr val="bg1"/>
                </a:solidFill>
                <a:sym typeface="+mn-ea"/>
              </a:rPr>
              <a:t>web content for </a:t>
            </a:r>
            <a:r>
              <a:rPr lang="" altLang="en-US">
                <a:solidFill>
                  <a:schemeClr val="bg1"/>
                </a:solidFill>
                <a:sym typeface="+mn-ea"/>
              </a:rPr>
              <a:t>both</a:t>
            </a:r>
            <a:r>
              <a:rPr lang="en-US" altLang="en-US">
                <a:solidFill>
                  <a:schemeClr val="bg1"/>
                </a:solidFill>
                <a:sym typeface="+mn-ea"/>
              </a:rPr>
              <a:t> our general project page and our Survey application. </a:t>
            </a:r>
          </a:p>
          <a:p>
            <a:pPr marL="285750" indent="-285750">
              <a:buFont typeface="Arial" panose="020B0604020202020204" pitchFamily="34" charset="0"/>
              <a:buChar char="•"/>
            </a:pPr>
            <a:r>
              <a:rPr lang="" altLang="en-US">
                <a:solidFill>
                  <a:schemeClr val="bg1"/>
                </a:solidFill>
                <a:sym typeface="+mn-ea"/>
              </a:rPr>
              <a:t>T</a:t>
            </a:r>
            <a:r>
              <a:rPr lang="en-US" altLang="en-US">
                <a:solidFill>
                  <a:schemeClr val="bg1"/>
                </a:solidFill>
                <a:sym typeface="+mn-ea"/>
              </a:rPr>
              <a:t>he servers </a:t>
            </a:r>
            <a:r>
              <a:rPr lang="" altLang="en-US">
                <a:solidFill>
                  <a:schemeClr val="bg1"/>
                </a:solidFill>
                <a:sym typeface="+mn-ea"/>
              </a:rPr>
              <a:t>were configured </a:t>
            </a:r>
            <a:r>
              <a:rPr lang="en-US" altLang="en-US">
                <a:solidFill>
                  <a:schemeClr val="bg1"/>
                </a:solidFill>
                <a:sym typeface="+mn-ea"/>
              </a:rPr>
              <a:t>using the free Ubuntu 20.04 version, and connected via SSH using a new key pair created with the included tool.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sym typeface="+mn-ea"/>
              </a:rPr>
              <a:t>In Network Settings, we enabled traffic from SSH in order to connect remotely to the server using PuTTY, and HTTP for use as a public server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rPr>
              <a:t>Finally, we can see our two instances running without issue.</a:t>
            </a:r>
          </a:p>
        </p:txBody>
      </p:sp>
      <p:pic>
        <p:nvPicPr>
          <p:cNvPr id="15" name="Picture 14" descr="Screenshot from 2022-05-30 12-32-09"/>
          <p:cNvPicPr>
            <a:picLocks noChangeAspect="1"/>
          </p:cNvPicPr>
          <p:nvPr/>
        </p:nvPicPr>
        <p:blipFill>
          <a:blip r:embed="rId3"/>
          <a:stretch>
            <a:fillRect/>
          </a:stretch>
        </p:blipFill>
        <p:spPr>
          <a:xfrm>
            <a:off x="5112385" y="5485765"/>
            <a:ext cx="6899275" cy="752475"/>
          </a:xfrm>
          <a:prstGeom prst="rect">
            <a:avLst/>
          </a:prstGeom>
        </p:spPr>
      </p:pic>
      <p:pic>
        <p:nvPicPr>
          <p:cNvPr id="18" name="Picture 17" descr="Screenshot from 2022-05-30 12-37-32"/>
          <p:cNvPicPr>
            <a:picLocks noChangeAspect="1"/>
          </p:cNvPicPr>
          <p:nvPr/>
        </p:nvPicPr>
        <p:blipFill>
          <a:blip r:embed="rId4"/>
          <a:stretch>
            <a:fillRect/>
          </a:stretch>
        </p:blipFill>
        <p:spPr>
          <a:xfrm>
            <a:off x="5624195" y="287655"/>
            <a:ext cx="942975" cy="1276350"/>
          </a:xfrm>
          <a:prstGeom prst="rect">
            <a:avLst/>
          </a:prstGeom>
        </p:spPr>
      </p:pic>
      <p:pic>
        <p:nvPicPr>
          <p:cNvPr id="19" name="Picture 18" descr="Screenshot from 2022-05-30 12-37-55"/>
          <p:cNvPicPr>
            <a:picLocks noChangeAspect="1"/>
          </p:cNvPicPr>
          <p:nvPr/>
        </p:nvPicPr>
        <p:blipFill>
          <a:blip r:embed="rId5"/>
          <a:stretch>
            <a:fillRect/>
          </a:stretch>
        </p:blipFill>
        <p:spPr>
          <a:xfrm>
            <a:off x="5257165" y="1564005"/>
            <a:ext cx="6609715" cy="590550"/>
          </a:xfrm>
          <a:prstGeom prst="rect">
            <a:avLst/>
          </a:prstGeom>
        </p:spPr>
      </p:pic>
      <p:pic>
        <p:nvPicPr>
          <p:cNvPr id="21" name="Picture 20" descr="Screenshot from 2022-05-30 12-38-43"/>
          <p:cNvPicPr>
            <a:picLocks noChangeAspect="1"/>
          </p:cNvPicPr>
          <p:nvPr/>
        </p:nvPicPr>
        <p:blipFill>
          <a:blip r:embed="rId6"/>
          <a:stretch>
            <a:fillRect/>
          </a:stretch>
        </p:blipFill>
        <p:spPr>
          <a:xfrm>
            <a:off x="7377430" y="3742690"/>
            <a:ext cx="4283075" cy="1428115"/>
          </a:xfrm>
          <a:prstGeom prst="rect">
            <a:avLst/>
          </a:prstGeom>
        </p:spPr>
      </p:pic>
      <p:pic>
        <p:nvPicPr>
          <p:cNvPr id="22" name="Picture 21" descr="Screenshot from 2022-05-30 12-42-11"/>
          <p:cNvPicPr>
            <a:picLocks noChangeAspect="1"/>
          </p:cNvPicPr>
          <p:nvPr/>
        </p:nvPicPr>
        <p:blipFill>
          <a:blip r:embed="rId7"/>
          <a:stretch>
            <a:fillRect/>
          </a:stretch>
        </p:blipFill>
        <p:spPr>
          <a:xfrm>
            <a:off x="5257165" y="2379345"/>
            <a:ext cx="5410835" cy="11391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55" y="561975"/>
            <a:ext cx="3794125" cy="981075"/>
          </a:xfrm>
        </p:spPr>
        <p:txBody>
          <a:bodyPr/>
          <a:lstStyle/>
          <a:p>
            <a:r>
              <a:rPr lang="" altLang="en-US"/>
              <a:t>Web Server Configuration</a:t>
            </a:r>
          </a:p>
        </p:txBody>
      </p:sp>
      <p:sp>
        <p:nvSpPr>
          <p:cNvPr id="4" name="Text Placeholder 3"/>
          <p:cNvSpPr>
            <a:spLocks noGrp="1"/>
          </p:cNvSpPr>
          <p:nvPr>
            <p:ph type="body" sz="half" idx="2"/>
          </p:nvPr>
        </p:nvSpPr>
        <p:spPr>
          <a:xfrm>
            <a:off x="732155" y="1911985"/>
            <a:ext cx="3576955" cy="4123690"/>
          </a:xfrm>
        </p:spPr>
        <p:txBody>
          <a:bodyPr>
            <a:normAutofit/>
          </a:bodyPr>
          <a:lstStyle/>
          <a:p>
            <a:pPr marL="285750" indent="-285750">
              <a:buFont typeface="Arial" panose="020B0604020202020204" pitchFamily="34" charset="0"/>
              <a:buChar char="•"/>
            </a:pPr>
            <a:r>
              <a:rPr lang="" altLang="en-US">
                <a:solidFill>
                  <a:schemeClr val="bg1"/>
                </a:solidFill>
              </a:rPr>
              <a:t>To connect to our newly configured instances, we connected via PuTTY using our newly created SSH key pair.</a:t>
            </a:r>
          </a:p>
          <a:p>
            <a:pPr marL="285750" indent="-285750">
              <a:buFont typeface="Arial" panose="020B0604020202020204" pitchFamily="34" charset="0"/>
              <a:buChar char="•"/>
            </a:pPr>
            <a:r>
              <a:rPr lang="" altLang="en-US">
                <a:solidFill>
                  <a:schemeClr val="bg1"/>
                </a:solidFill>
              </a:rPr>
              <a:t>Once in, we ran an update and installed Apache2 as our web server. Now our instances' Public IPv4 addresses were the host addresses for our servers.</a:t>
            </a:r>
          </a:p>
          <a:p>
            <a:pPr marL="285750" indent="-285750">
              <a:buFont typeface="Arial" panose="020B0604020202020204" pitchFamily="34" charset="0"/>
              <a:buChar char="•"/>
            </a:pPr>
            <a:r>
              <a:rPr lang="" altLang="en-US">
                <a:solidFill>
                  <a:schemeClr val="bg1"/>
                </a:solidFill>
              </a:rPr>
              <a:t>In order to get our webpage and application files onto the servers, we used FileZilla. </a:t>
            </a:r>
          </a:p>
          <a:p>
            <a:pPr marL="285750" indent="-285750">
              <a:buFont typeface="Arial" panose="020B0604020202020204" pitchFamily="34" charset="0"/>
              <a:buChar char="•"/>
            </a:pPr>
            <a:r>
              <a:rPr lang="" altLang="en-US">
                <a:solidFill>
                  <a:schemeClr val="bg1"/>
                </a:solidFill>
              </a:rPr>
              <a:t>Once our required files had been moved into the /var/www/html directory in the instance, our webpage and application content was up and running!</a:t>
            </a:r>
          </a:p>
        </p:txBody>
      </p:sp>
      <p:pic>
        <p:nvPicPr>
          <p:cNvPr id="6" name="Picture 5" descr="Screenshot from 2022-05-30 12-50-59"/>
          <p:cNvPicPr>
            <a:picLocks noChangeAspect="1"/>
          </p:cNvPicPr>
          <p:nvPr/>
        </p:nvPicPr>
        <p:blipFill>
          <a:blip r:embed="rId3"/>
          <a:stretch>
            <a:fillRect/>
          </a:stretch>
        </p:blipFill>
        <p:spPr>
          <a:xfrm>
            <a:off x="4955540" y="484505"/>
            <a:ext cx="4773930" cy="1221740"/>
          </a:xfrm>
          <a:prstGeom prst="rect">
            <a:avLst/>
          </a:prstGeom>
        </p:spPr>
      </p:pic>
      <p:pic>
        <p:nvPicPr>
          <p:cNvPr id="9" name="Picture 8" descr="Screenshot from 2022-05-30 12-57-50"/>
          <p:cNvPicPr>
            <a:picLocks noChangeAspect="1"/>
          </p:cNvPicPr>
          <p:nvPr/>
        </p:nvPicPr>
        <p:blipFill>
          <a:blip r:embed="rId4"/>
          <a:stretch>
            <a:fillRect/>
          </a:stretch>
        </p:blipFill>
        <p:spPr>
          <a:xfrm>
            <a:off x="4955540" y="2022475"/>
            <a:ext cx="3310255" cy="553720"/>
          </a:xfrm>
          <a:prstGeom prst="rect">
            <a:avLst/>
          </a:prstGeom>
        </p:spPr>
      </p:pic>
      <p:pic>
        <p:nvPicPr>
          <p:cNvPr id="10" name="Picture 9" descr="Screenshot from 2022-05-30 13-02-17"/>
          <p:cNvPicPr>
            <a:picLocks noChangeAspect="1"/>
          </p:cNvPicPr>
          <p:nvPr/>
        </p:nvPicPr>
        <p:blipFill>
          <a:blip r:embed="rId5"/>
          <a:stretch>
            <a:fillRect/>
          </a:stretch>
        </p:blipFill>
        <p:spPr>
          <a:xfrm>
            <a:off x="8265795" y="3797935"/>
            <a:ext cx="2915285" cy="2677160"/>
          </a:xfrm>
          <a:prstGeom prst="rect">
            <a:avLst/>
          </a:prstGeom>
        </p:spPr>
      </p:pic>
      <p:pic>
        <p:nvPicPr>
          <p:cNvPr id="11" name="Picture 10" descr="Screenshot from 2022-05-30 13-17-50"/>
          <p:cNvPicPr>
            <a:picLocks noChangeAspect="1"/>
          </p:cNvPicPr>
          <p:nvPr/>
        </p:nvPicPr>
        <p:blipFill>
          <a:blip r:embed="rId6"/>
          <a:stretch>
            <a:fillRect/>
          </a:stretch>
        </p:blipFill>
        <p:spPr>
          <a:xfrm>
            <a:off x="4955540" y="3144520"/>
            <a:ext cx="3409315" cy="123825"/>
          </a:xfrm>
          <a:prstGeom prst="rect">
            <a:avLst/>
          </a:prstGeom>
        </p:spPr>
      </p:pic>
      <p:pic>
        <p:nvPicPr>
          <p:cNvPr id="12" name="Picture 11" descr="Screenshot from 2022-05-30 13-18-32"/>
          <p:cNvPicPr>
            <a:picLocks noChangeAspect="1"/>
          </p:cNvPicPr>
          <p:nvPr/>
        </p:nvPicPr>
        <p:blipFill>
          <a:blip r:embed="rId7"/>
          <a:stretch>
            <a:fillRect/>
          </a:stretch>
        </p:blipFill>
        <p:spPr>
          <a:xfrm>
            <a:off x="4955540" y="3268345"/>
            <a:ext cx="4095115" cy="152400"/>
          </a:xfrm>
          <a:prstGeom prst="rect">
            <a:avLst/>
          </a:prstGeom>
        </p:spPr>
      </p:pic>
      <p:pic>
        <p:nvPicPr>
          <p:cNvPr id="13" name="Picture 12" descr="Screenshot from 2022-05-30 13-19-08"/>
          <p:cNvPicPr>
            <a:picLocks noChangeAspect="1"/>
          </p:cNvPicPr>
          <p:nvPr/>
        </p:nvPicPr>
        <p:blipFill>
          <a:blip r:embed="rId8"/>
          <a:stretch>
            <a:fillRect/>
          </a:stretch>
        </p:blipFill>
        <p:spPr>
          <a:xfrm>
            <a:off x="4955540" y="3420745"/>
            <a:ext cx="2447925" cy="2571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075" y="262255"/>
            <a:ext cx="4956810" cy="958850"/>
          </a:xfrm>
        </p:spPr>
        <p:txBody>
          <a:bodyPr/>
          <a:lstStyle/>
          <a:p>
            <a:pPr algn="ctr"/>
            <a:r>
              <a:rPr lang="en-US" altLang="en-US" sz="3200" b="1">
                <a:solidFill>
                  <a:schemeClr val="tx1"/>
                </a:solidFill>
                <a:effectLst>
                  <a:outerShdw blurRad="38100" dist="19050" dir="2700000" algn="tl" rotWithShape="0">
                    <a:schemeClr val="dk1">
                      <a:alpha val="40000"/>
                    </a:schemeClr>
                  </a:outerShdw>
                </a:effectLst>
              </a:rPr>
              <a:t>Super-Linter Workflow</a:t>
            </a:r>
          </a:p>
        </p:txBody>
      </p:sp>
      <p:sp>
        <p:nvSpPr>
          <p:cNvPr id="4" name="Text Placeholder 3"/>
          <p:cNvSpPr>
            <a:spLocks noGrp="1"/>
          </p:cNvSpPr>
          <p:nvPr>
            <p:ph type="body" sz="half" idx="2"/>
          </p:nvPr>
        </p:nvSpPr>
        <p:spPr>
          <a:xfrm>
            <a:off x="643890" y="710565"/>
            <a:ext cx="3793490" cy="5423535"/>
          </a:xfrm>
        </p:spPr>
        <p:txBody>
          <a:bodyPr>
            <a:noAutofit/>
          </a:bodyPr>
          <a:lstStyle/>
          <a:p>
            <a:r>
              <a:rPr lang="en-US" sz="1900">
                <a:solidFill>
                  <a:schemeClr val="bg1"/>
                </a:solidFill>
              </a:rPr>
              <a:t>Super-Linter showed its usefulness when it came to creating the survey part of our project, particularly within building the back-end elements. The application worked by tying an HTML front end framework together with a MySQL database server that existed on our AWS EC2 instance, using PHP as the business layer. With none within our group having any experience using PHP, an automated testing tool like Super-Linter was helpful. Though It certainly cannot serve as a stand-in for lack of programming knowledge.  </a:t>
            </a:r>
          </a:p>
        </p:txBody>
      </p:sp>
      <p:pic>
        <p:nvPicPr>
          <p:cNvPr id="5" name="Picture 4"/>
          <p:cNvPicPr>
            <a:picLocks noChangeAspect="1"/>
          </p:cNvPicPr>
          <p:nvPr/>
        </p:nvPicPr>
        <p:blipFill>
          <a:blip r:embed="rId3"/>
          <a:stretch>
            <a:fillRect/>
          </a:stretch>
        </p:blipFill>
        <p:spPr>
          <a:xfrm>
            <a:off x="5299075" y="1640840"/>
            <a:ext cx="5866765" cy="1552575"/>
          </a:xfrm>
          <a:prstGeom prst="rect">
            <a:avLst/>
          </a:prstGeom>
        </p:spPr>
      </p:pic>
      <p:pic>
        <p:nvPicPr>
          <p:cNvPr id="6" name="Picture 5"/>
          <p:cNvPicPr>
            <a:picLocks noChangeAspect="1"/>
          </p:cNvPicPr>
          <p:nvPr/>
        </p:nvPicPr>
        <p:blipFill>
          <a:blip r:embed="rId4"/>
          <a:stretch>
            <a:fillRect/>
          </a:stretch>
        </p:blipFill>
        <p:spPr>
          <a:xfrm>
            <a:off x="5641975" y="3683635"/>
            <a:ext cx="5523865" cy="2057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 URL for Testing</a:t>
            </a:r>
          </a:p>
        </p:txBody>
      </p:sp>
      <p:sp>
        <p:nvSpPr>
          <p:cNvPr id="3" name="Text Placeholder 2"/>
          <p:cNvSpPr>
            <a:spLocks noGrp="1"/>
          </p:cNvSpPr>
          <p:nvPr>
            <p:ph type="body" sz="half" idx="4294967295"/>
          </p:nvPr>
        </p:nvSpPr>
        <p:spPr>
          <a:xfrm>
            <a:off x="1485900" y="3291983"/>
            <a:ext cx="3866493" cy="342900"/>
          </a:xfrm>
        </p:spPr>
        <p:txBody>
          <a:bodyPr>
            <a:noAutofit/>
          </a:bodyPr>
          <a:lstStyle/>
          <a:p>
            <a:r>
              <a:rPr lang="en-US" b="1" dirty="0"/>
              <a:t>Basic Requirements &amp; Setup</a:t>
            </a:r>
          </a:p>
        </p:txBody>
      </p:sp>
      <p:sp>
        <p:nvSpPr>
          <p:cNvPr id="4" name="Text Placeholder 3"/>
          <p:cNvSpPr>
            <a:spLocks noGrp="1"/>
          </p:cNvSpPr>
          <p:nvPr>
            <p:ph type="body" sz="half" idx="4294967295"/>
          </p:nvPr>
        </p:nvSpPr>
        <p:spPr>
          <a:xfrm>
            <a:off x="1485900" y="3909904"/>
            <a:ext cx="8824913" cy="1676400"/>
          </a:xfrm>
        </p:spPr>
        <p:txBody>
          <a:bodyPr/>
          <a:lstStyle/>
          <a:p>
            <a:pPr marL="342900" indent="-342900">
              <a:buFont typeface="+mj-lt"/>
              <a:buAutoNum type="arabicPeriod"/>
            </a:pPr>
            <a:r>
              <a:rPr lang="en-US" dirty="0"/>
              <a:t>A virtual server</a:t>
            </a:r>
          </a:p>
          <a:p>
            <a:pPr marL="342900" indent="-342900">
              <a:buFont typeface="+mj-lt"/>
              <a:buAutoNum type="arabicPeriod"/>
            </a:pPr>
            <a:r>
              <a:rPr lang="en-US" dirty="0"/>
              <a:t>A Web Server</a:t>
            </a:r>
          </a:p>
          <a:p>
            <a:pPr marL="342900" indent="-342900">
              <a:buFont typeface="+mj-lt"/>
              <a:buAutoNum type="arabicPeriod"/>
            </a:pPr>
            <a:r>
              <a:rPr lang="en-US" dirty="0"/>
              <a:t>A </a:t>
            </a:r>
            <a:r>
              <a:rPr lang="en-US" dirty="0" err="1"/>
              <a:t>Databse</a:t>
            </a:r>
            <a:r>
              <a:rPr lang="en-US" dirty="0"/>
              <a:t> management System</a:t>
            </a:r>
          </a:p>
          <a:p>
            <a:pPr marL="342900" indent="-342900">
              <a:buFont typeface="+mj-lt"/>
              <a:buAutoNum type="arabicPeriod"/>
            </a:pPr>
            <a:r>
              <a:rPr lang="en-US" dirty="0"/>
              <a:t>PHP v8.2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 URL for Testing</a:t>
            </a:r>
          </a:p>
        </p:txBody>
      </p:sp>
      <p:sp>
        <p:nvSpPr>
          <p:cNvPr id="3" name="Text Placeholder 2"/>
          <p:cNvSpPr>
            <a:spLocks noGrp="1"/>
          </p:cNvSpPr>
          <p:nvPr>
            <p:ph type="body" sz="half" idx="4294967295"/>
          </p:nvPr>
        </p:nvSpPr>
        <p:spPr>
          <a:xfrm>
            <a:off x="1505607" y="3477228"/>
            <a:ext cx="2423948" cy="342900"/>
          </a:xfrm>
        </p:spPr>
        <p:txBody>
          <a:bodyPr>
            <a:noAutofit/>
          </a:bodyPr>
          <a:lstStyle/>
          <a:p>
            <a:r>
              <a:rPr lang="en-US" b="1" dirty="0"/>
              <a:t>Deployment</a:t>
            </a:r>
            <a:endParaRPr lang="en-US" sz="1200" dirty="0"/>
          </a:p>
        </p:txBody>
      </p:sp>
      <p:sp>
        <p:nvSpPr>
          <p:cNvPr id="4" name="Text Placeholder 3"/>
          <p:cNvSpPr>
            <a:spLocks noGrp="1"/>
          </p:cNvSpPr>
          <p:nvPr>
            <p:ph type="body" sz="half" idx="4294967295"/>
          </p:nvPr>
        </p:nvSpPr>
        <p:spPr>
          <a:xfrm>
            <a:off x="1407072" y="4110914"/>
            <a:ext cx="8824913" cy="1676400"/>
          </a:xfrm>
        </p:spPr>
        <p:txBody>
          <a:bodyPr/>
          <a:lstStyle/>
          <a:p>
            <a:pPr marL="342900" indent="-342900">
              <a:buFont typeface="+mj-lt"/>
              <a:buAutoNum type="arabicPeriod"/>
            </a:pPr>
            <a:r>
              <a:rPr lang="en-US" dirty="0"/>
              <a:t>Clone the project git repo to the virtual server.</a:t>
            </a:r>
          </a:p>
          <a:p>
            <a:pPr marL="342900" indent="-342900">
              <a:buFont typeface="+mj-lt"/>
              <a:buAutoNum type="arabicPeriod"/>
            </a:pPr>
            <a:r>
              <a:rPr lang="en-US" dirty="0"/>
              <a:t>Create an SSH key to authenticate with </a:t>
            </a:r>
            <a:r>
              <a:rPr lang="en-US" dirty="0" err="1"/>
              <a:t>Github</a:t>
            </a:r>
            <a:endParaRPr lang="en-US" dirty="0"/>
          </a:p>
          <a:p>
            <a:pPr marL="342900" indent="-342900">
              <a:buFont typeface="+mj-lt"/>
              <a:buAutoNum type="arabicPeriod"/>
            </a:pPr>
            <a:r>
              <a:rPr lang="en-US" dirty="0"/>
              <a:t>Pull - Repeat</a:t>
            </a:r>
          </a:p>
          <a:p>
            <a:pPr marL="342900" indent="-342900">
              <a:buFont typeface="+mj-lt"/>
              <a:buAutoNum type="arabicPeriod"/>
            </a:pPr>
            <a:endParaRPr lang="en-US" dirty="0"/>
          </a:p>
        </p:txBody>
      </p:sp>
      <p:sp>
        <p:nvSpPr>
          <p:cNvPr id="5" name="Text Placeholder 2">
            <a:extLst>
              <a:ext uri="{FF2B5EF4-FFF2-40B4-BE49-F238E27FC236}">
                <a16:creationId xmlns:a16="http://schemas.microsoft.com/office/drawing/2014/main" id="{7EA9935B-5217-BFF5-55DE-87C488F8DE21}"/>
              </a:ext>
            </a:extLst>
          </p:cNvPr>
          <p:cNvSpPr txBox="1">
            <a:spLocks/>
          </p:cNvSpPr>
          <p:nvPr/>
        </p:nvSpPr>
        <p:spPr bwMode="gray">
          <a:xfrm>
            <a:off x="8675661" y="3424905"/>
            <a:ext cx="2160427" cy="342174"/>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lang="en-US" sz="1400" b="0" i="0" kern="1200" cap="small" dirty="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US" sz="1800" b="1" dirty="0"/>
              <a:t>Final</a:t>
            </a:r>
            <a:r>
              <a:rPr lang="en-US" sz="1200" b="1" dirty="0"/>
              <a:t> </a:t>
            </a:r>
            <a:r>
              <a:rPr lang="en-US" sz="1800" b="1" dirty="0"/>
              <a:t>Deliverable</a:t>
            </a:r>
            <a:r>
              <a:rPr lang="en-US" sz="1200" b="1" dirty="0"/>
              <a:t>:</a:t>
            </a:r>
          </a:p>
          <a:p>
            <a:endParaRPr lang="en-US" sz="1200" b="1" dirty="0"/>
          </a:p>
        </p:txBody>
      </p:sp>
      <p:sp>
        <p:nvSpPr>
          <p:cNvPr id="6" name="TextBox 5">
            <a:extLst>
              <a:ext uri="{FF2B5EF4-FFF2-40B4-BE49-F238E27FC236}">
                <a16:creationId xmlns:a16="http://schemas.microsoft.com/office/drawing/2014/main" id="{E92FBC1C-18B2-0823-117A-5C235F263EFA}"/>
              </a:ext>
            </a:extLst>
          </p:cNvPr>
          <p:cNvSpPr txBox="1"/>
          <p:nvPr/>
        </p:nvSpPr>
        <p:spPr>
          <a:xfrm>
            <a:off x="8444114" y="4039225"/>
            <a:ext cx="2391974" cy="369332"/>
          </a:xfrm>
          <a:prstGeom prst="rect">
            <a:avLst/>
          </a:prstGeom>
          <a:noFill/>
        </p:spPr>
        <p:txBody>
          <a:bodyPr wrap="square" rtlCol="0">
            <a:spAutoFit/>
          </a:bodyPr>
          <a:lstStyle/>
          <a:p>
            <a:r>
              <a:rPr lang="en-US" dirty="0">
                <a:solidFill>
                  <a:srgbClr val="0432FF"/>
                </a:solidFill>
              </a:rPr>
              <a:t>http://107.21.5.253/</a:t>
            </a:r>
          </a:p>
        </p:txBody>
      </p:sp>
    </p:spTree>
    <p:extLst>
      <p:ext uri="{BB962C8B-B14F-4D97-AF65-F5344CB8AC3E}">
        <p14:creationId xmlns:p14="http://schemas.microsoft.com/office/powerpoint/2010/main" val="34782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878918" cy="706964"/>
          </a:xfrm>
        </p:spPr>
        <p:txBody>
          <a:bodyPr/>
          <a:lstStyle/>
          <a:p>
            <a:pPr algn="ctr"/>
            <a:r>
              <a:rPr lang="en-US"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295400"/>
            <a:ext cx="3046556" cy="1600200"/>
          </a:xfrm>
        </p:spPr>
        <p:txBody>
          <a:bodyPr/>
          <a:lstStyle/>
          <a:p>
            <a:r>
              <a:rPr lang="en-US" dirty="0"/>
              <a:t>Team Recommendations</a:t>
            </a:r>
          </a:p>
        </p:txBody>
      </p:sp>
      <p:sp>
        <p:nvSpPr>
          <p:cNvPr id="3" name="Content Placeholder 2"/>
          <p:cNvSpPr>
            <a:spLocks noGrp="1"/>
          </p:cNvSpPr>
          <p:nvPr>
            <p:ph idx="1"/>
          </p:nvPr>
        </p:nvSpPr>
        <p:spPr/>
        <p:txBody>
          <a:bodyPr/>
          <a:lstStyle/>
          <a:p>
            <a:r>
              <a:rPr lang="en-US" dirty="0"/>
              <a:t>HTML – Ricky Brown</a:t>
            </a:r>
          </a:p>
          <a:p>
            <a:r>
              <a:rPr lang="en-US" dirty="0"/>
              <a:t>CSS – Nicole Garvey</a:t>
            </a:r>
          </a:p>
          <a:p>
            <a:r>
              <a:rPr lang="en-US" dirty="0"/>
              <a:t>JavaScript – Jesse Law</a:t>
            </a:r>
          </a:p>
          <a:p>
            <a:r>
              <a:rPr lang="en-US" dirty="0"/>
              <a:t>SQL – Mimi Southwood</a:t>
            </a:r>
          </a:p>
          <a:p>
            <a:r>
              <a:rPr lang="en-US" dirty="0"/>
              <a:t>Python – Hamid </a:t>
            </a:r>
            <a:r>
              <a:rPr lang="en-US" dirty="0" err="1"/>
              <a:t>Nahli</a:t>
            </a:r>
            <a:endParaRPr lang="en-US" dirty="0"/>
          </a:p>
          <a:p>
            <a:endParaRPr lang="en-US" dirty="0"/>
          </a:p>
          <a:p>
            <a:endParaRPr lang="en-US" dirty="0"/>
          </a:p>
          <a:p>
            <a:endParaRPr lang="en-US" dirty="0"/>
          </a:p>
        </p:txBody>
      </p:sp>
      <p:sp>
        <p:nvSpPr>
          <p:cNvPr id="4" name="Text Placeholder 3"/>
          <p:cNvSpPr>
            <a:spLocks noGrp="1"/>
          </p:cNvSpPr>
          <p:nvPr>
            <p:ph type="body" sz="half" idx="2"/>
          </p:nvPr>
        </p:nvSpPr>
        <p:spPr/>
        <p:txBody>
          <a:bodyPr/>
          <a:lstStyle/>
          <a:p>
            <a:r>
              <a:rPr lang="en-US" dirty="0"/>
              <a:t>We will each mention the programming language we recommend during the course of the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672016" cy="706964"/>
          </a:xfrm>
        </p:spPr>
        <p:txBody>
          <a:bodyPr/>
          <a:lstStyle/>
          <a:p>
            <a:r>
              <a:rPr lang="en-US" dirty="0"/>
              <a:t>JESSE - How did you change Code Compare?</a:t>
            </a:r>
          </a:p>
        </p:txBody>
      </p:sp>
      <p:sp>
        <p:nvSpPr>
          <p:cNvPr id="4" name="Content Placeholder 3"/>
          <p:cNvSpPr>
            <a:spLocks noGrp="1"/>
          </p:cNvSpPr>
          <p:nvPr>
            <p:ph sz="half" idx="2"/>
          </p:nvPr>
        </p:nvSpPr>
        <p:spPr/>
        <p:txBody>
          <a:bodyPr/>
          <a:lstStyle/>
          <a:p>
            <a:r>
              <a:rPr lang="en-US" dirty="0"/>
              <a:t>READ.ME</a:t>
            </a:r>
          </a:p>
          <a:p>
            <a:r>
              <a:rPr lang="en-US" dirty="0"/>
              <a:t>CONTRIBUTING.md</a:t>
            </a:r>
          </a:p>
          <a:p>
            <a:r>
              <a:rPr lang="en-US" dirty="0"/>
              <a:t>license</a:t>
            </a:r>
          </a:p>
          <a:p>
            <a:r>
              <a:rPr lang="en-US" dirty="0"/>
              <a:t>index.html</a:t>
            </a:r>
          </a:p>
          <a:p>
            <a:r>
              <a:rPr lang="en-US" dirty="0"/>
              <a:t>styles.css</a:t>
            </a:r>
          </a:p>
          <a:p>
            <a:r>
              <a:rPr lang="en-US" dirty="0"/>
              <a:t>plan.html</a:t>
            </a:r>
          </a:p>
          <a:p>
            <a:r>
              <a:rPr lang="en-US" dirty="0"/>
              <a:t>survey research and repo</a:t>
            </a:r>
          </a:p>
          <a:p>
            <a:r>
              <a:rPr lang="en-US" dirty="0" err="1"/>
              <a:t>Powerpoint</a:t>
            </a:r>
            <a:r>
              <a:rPr lang="en-US" dirty="0"/>
              <a:t> presentation</a:t>
            </a:r>
          </a:p>
          <a:p>
            <a:endParaRPr lang="en-US" dirty="0"/>
          </a:p>
          <a:p>
            <a:endParaRPr lang="en-US" dirty="0"/>
          </a:p>
        </p:txBody>
      </p:sp>
      <p:sp>
        <p:nvSpPr>
          <p:cNvPr id="6" name="Content Placeholder 5"/>
          <p:cNvSpPr>
            <a:spLocks noGrp="1"/>
          </p:cNvSpPr>
          <p:nvPr>
            <p:ph sz="half" idx="1"/>
          </p:nvPr>
        </p:nvSpPr>
        <p:spPr/>
        <p:txBody>
          <a:bodyPr/>
          <a:lstStyle/>
          <a:p>
            <a:r>
              <a:rPr lang="en-US" dirty="0"/>
              <a:t>GitHub -&gt; Code Compare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Collaboration, Project Management, Roles</a:t>
            </a:r>
          </a:p>
        </p:txBody>
      </p:sp>
      <p:sp>
        <p:nvSpPr>
          <p:cNvPr id="5" name="Content Placeholder 4"/>
          <p:cNvSpPr>
            <a:spLocks noGrp="1"/>
          </p:cNvSpPr>
          <p:nvPr>
            <p:ph sz="half" idx="1"/>
          </p:nvPr>
        </p:nvSpPr>
        <p:spPr>
          <a:xfrm>
            <a:off x="504497" y="2603500"/>
            <a:ext cx="3838903" cy="3416301"/>
          </a:xfrm>
        </p:spPr>
        <p:txBody>
          <a:bodyPr>
            <a:normAutofit lnSpcReduction="10000"/>
          </a:bodyPr>
          <a:lstStyle/>
          <a:p>
            <a:r>
              <a:rPr lang="en-US" dirty="0"/>
              <a:t>Collaboration </a:t>
            </a:r>
          </a:p>
          <a:p>
            <a:pPr lvl="1"/>
            <a:r>
              <a:rPr lang="en-US" dirty="0"/>
              <a:t>GitHub – files, code updates</a:t>
            </a:r>
          </a:p>
          <a:p>
            <a:pPr lvl="1"/>
            <a:r>
              <a:rPr lang="en-US" dirty="0"/>
              <a:t>Email – communication</a:t>
            </a:r>
          </a:p>
          <a:p>
            <a:r>
              <a:rPr lang="en-US" dirty="0"/>
              <a:t>Project management, deliverables, roles – plan.html</a:t>
            </a:r>
          </a:p>
          <a:p>
            <a:r>
              <a:rPr lang="en-US" dirty="0"/>
              <a:t>Public content on project page</a:t>
            </a:r>
          </a:p>
          <a:p>
            <a:pPr lvl="1"/>
            <a:r>
              <a:rPr lang="en-US" dirty="0"/>
              <a:t>Project page - index.html, styles.css</a:t>
            </a:r>
          </a:p>
          <a:p>
            <a:pPr lvl="1"/>
            <a:r>
              <a:rPr lang="en-US" dirty="0"/>
              <a:t>Survey – separate repo, MySQL data files </a:t>
            </a:r>
          </a:p>
          <a:p>
            <a:endParaRPr lang="en-US" dirty="0"/>
          </a:p>
        </p:txBody>
      </p:sp>
      <p:pic>
        <p:nvPicPr>
          <p:cNvPr id="8" name="Content Placeholder 7"/>
          <p:cNvPicPr>
            <a:picLocks noGrp="1" noChangeAspect="1"/>
          </p:cNvPicPr>
          <p:nvPr>
            <p:ph sz="half" idx="2"/>
          </p:nvPr>
        </p:nvPicPr>
        <p:blipFill>
          <a:blip r:embed="rId3"/>
          <a:stretch>
            <a:fillRect/>
          </a:stretch>
        </p:blipFill>
        <p:spPr>
          <a:xfrm>
            <a:off x="4570118" y="2388841"/>
            <a:ext cx="6556968" cy="3696648"/>
          </a:xfrm>
          <a:ln w="12700">
            <a:solidFill>
              <a:schemeClr val="accent1"/>
            </a:solidFill>
          </a:ln>
        </p:spPr>
      </p:pic>
      <p:pic>
        <p:nvPicPr>
          <p:cNvPr id="4" name="Picture 3">
            <a:extLst>
              <a:ext uri="{FF2B5EF4-FFF2-40B4-BE49-F238E27FC236}">
                <a16:creationId xmlns:a16="http://schemas.microsoft.com/office/drawing/2014/main" id="{BC292219-4CDF-2BBC-8669-AE48653CAF10}"/>
              </a:ext>
            </a:extLst>
          </p:cNvPr>
          <p:cNvPicPr>
            <a:picLocks noChangeAspect="1"/>
          </p:cNvPicPr>
          <p:nvPr/>
        </p:nvPicPr>
        <p:blipFill>
          <a:blip r:embed="rId4"/>
          <a:stretch>
            <a:fillRect/>
          </a:stretch>
        </p:blipFill>
        <p:spPr>
          <a:xfrm>
            <a:off x="8466202" y="2572445"/>
            <a:ext cx="3273515" cy="4007893"/>
          </a:xfrm>
          <a:prstGeom prst="rect">
            <a:avLst/>
          </a:prstGeom>
          <a:ln w="12700">
            <a:solidFill>
              <a:schemeClr val="accent3"/>
            </a:solidFill>
          </a:ln>
        </p:spPr>
      </p:pic>
      <p:pic>
        <p:nvPicPr>
          <p:cNvPr id="6" name="Picture 5">
            <a:extLst>
              <a:ext uri="{FF2B5EF4-FFF2-40B4-BE49-F238E27FC236}">
                <a16:creationId xmlns:a16="http://schemas.microsoft.com/office/drawing/2014/main" id="{DD24211F-C69B-B95F-8D6C-FDA88F75E356}"/>
              </a:ext>
            </a:extLst>
          </p:cNvPr>
          <p:cNvPicPr>
            <a:picLocks noChangeAspect="1"/>
          </p:cNvPicPr>
          <p:nvPr/>
        </p:nvPicPr>
        <p:blipFill>
          <a:blip r:embed="rId5"/>
          <a:stretch>
            <a:fillRect/>
          </a:stretch>
        </p:blipFill>
        <p:spPr>
          <a:xfrm>
            <a:off x="4284279" y="4004100"/>
            <a:ext cx="5569169" cy="2706303"/>
          </a:xfrm>
          <a:prstGeom prst="rect">
            <a:avLst/>
          </a:prstGeom>
          <a:ln w="12700">
            <a:solidFill>
              <a:schemeClr val="tx2"/>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 – Project Page, Public Content</a:t>
            </a:r>
            <a:br>
              <a:rPr lang="en-US" dirty="0"/>
            </a:br>
            <a:r>
              <a:rPr lang="en-US" dirty="0"/>
              <a:t> </a:t>
            </a:r>
          </a:p>
        </p:txBody>
      </p:sp>
      <p:sp>
        <p:nvSpPr>
          <p:cNvPr id="5" name="Content Placeholder 4"/>
          <p:cNvSpPr>
            <a:spLocks noGrp="1"/>
          </p:cNvSpPr>
          <p:nvPr>
            <p:ph sz="half" idx="1"/>
          </p:nvPr>
        </p:nvSpPr>
        <p:spPr>
          <a:xfrm>
            <a:off x="1154954" y="2603500"/>
            <a:ext cx="3960956" cy="3416301"/>
          </a:xfrm>
        </p:spPr>
        <p:txBody>
          <a:bodyPr/>
          <a:lstStyle/>
          <a:p>
            <a:r>
              <a:rPr lang="en-US" dirty="0"/>
              <a:t>Team  Contributions</a:t>
            </a:r>
          </a:p>
          <a:p>
            <a:pPr lvl="1"/>
            <a:r>
              <a:rPr lang="en-US" dirty="0"/>
              <a:t>Mission</a:t>
            </a:r>
          </a:p>
          <a:p>
            <a:pPr lvl="1"/>
            <a:r>
              <a:rPr lang="en-US" dirty="0"/>
              <a:t>Team language choices</a:t>
            </a:r>
          </a:p>
          <a:p>
            <a:pPr lvl="1"/>
            <a:r>
              <a:rPr lang="en-US" dirty="0"/>
              <a:t>Language survey – results will be shared at the end of our presentation</a:t>
            </a:r>
          </a:p>
          <a:p>
            <a:pPr lvl="1"/>
            <a:endParaRPr lang="en-US" dirty="0"/>
          </a:p>
          <a:p>
            <a:endParaRPr lang="en-US" dirty="0"/>
          </a:p>
        </p:txBody>
      </p:sp>
      <p:pic>
        <p:nvPicPr>
          <p:cNvPr id="6" name="Content Placeholder 5">
            <a:extLst>
              <a:ext uri="{FF2B5EF4-FFF2-40B4-BE49-F238E27FC236}">
                <a16:creationId xmlns:a16="http://schemas.microsoft.com/office/drawing/2014/main" id="{2A993D3D-40FA-9133-3792-F32BBC7337D6}"/>
              </a:ext>
            </a:extLst>
          </p:cNvPr>
          <p:cNvPicPr>
            <a:picLocks noGrp="1" noChangeAspect="1"/>
          </p:cNvPicPr>
          <p:nvPr>
            <p:ph sz="half" idx="2"/>
          </p:nvPr>
        </p:nvPicPr>
        <p:blipFill>
          <a:blip r:embed="rId3"/>
          <a:stretch>
            <a:fillRect/>
          </a:stretch>
        </p:blipFill>
        <p:spPr>
          <a:xfrm>
            <a:off x="5403714" y="2603500"/>
            <a:ext cx="5375380" cy="4254500"/>
          </a:xfrm>
          <a:ln w="12700">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Survey: Which Programming Languages Are Most Important?</a:t>
            </a:r>
          </a:p>
        </p:txBody>
      </p:sp>
      <p:sp>
        <p:nvSpPr>
          <p:cNvPr id="5" name="Text Placeholder 4">
            <a:extLst>
              <a:ext uri="{FF2B5EF4-FFF2-40B4-BE49-F238E27FC236}">
                <a16:creationId xmlns:a16="http://schemas.microsoft.com/office/drawing/2014/main" id="{301AC2C2-C1E6-5D0E-D9AE-97FA9F4360EE}"/>
              </a:ext>
            </a:extLst>
          </p:cNvPr>
          <p:cNvSpPr>
            <a:spLocks noGrp="1"/>
          </p:cNvSpPr>
          <p:nvPr>
            <p:ph type="body" idx="1"/>
          </p:nvPr>
        </p:nvSpPr>
        <p:spPr/>
        <p:txBody>
          <a:bodyPr/>
          <a:lstStyle/>
          <a:p>
            <a:r>
              <a:rPr lang="en-US" dirty="0"/>
              <a:t>Results</a:t>
            </a:r>
          </a:p>
        </p:txBody>
      </p:sp>
      <p:sp>
        <p:nvSpPr>
          <p:cNvPr id="3" name="Content Placeholder 2"/>
          <p:cNvSpPr>
            <a:spLocks noGrp="1"/>
          </p:cNvSpPr>
          <p:nvPr>
            <p:ph sz="half" idx="2"/>
          </p:nvPr>
        </p:nvSpPr>
        <p:spPr/>
        <p:txBody>
          <a:bodyPr>
            <a:normAutofit fontScale="92500"/>
          </a:bodyPr>
          <a:lstStyle/>
          <a:p>
            <a:r>
              <a:rPr lang="en-US" dirty="0"/>
              <a:t>The top 5 for “today”: HTML, CSS, (Tableau), Python, JavaScript, C#</a:t>
            </a:r>
          </a:p>
          <a:p>
            <a:r>
              <a:rPr lang="en-US" dirty="0"/>
              <a:t>The top 5 for “in 5 years”: (Tableau), Python, JavaScript, Java, SQL, NoSQL</a:t>
            </a:r>
          </a:p>
          <a:p>
            <a:r>
              <a:rPr lang="en-US" dirty="0"/>
              <a:t>Python, Rust, Perl, (and Tableau) had greater scores “in 5 years,” than “today”</a:t>
            </a:r>
          </a:p>
          <a:p>
            <a:r>
              <a:rPr lang="en-US" dirty="0"/>
              <a:t>Note: The scores for “today” were higher on average at 3.46 vs “in 5 years” with 3.01</a:t>
            </a:r>
          </a:p>
          <a:p>
            <a:endParaRPr lang="en-US" dirty="0"/>
          </a:p>
        </p:txBody>
      </p:sp>
      <p:graphicFrame>
        <p:nvGraphicFramePr>
          <p:cNvPr id="8" name="Content Placeholder 7">
            <a:extLst>
              <a:ext uri="{FF2B5EF4-FFF2-40B4-BE49-F238E27FC236}">
                <a16:creationId xmlns:a16="http://schemas.microsoft.com/office/drawing/2014/main" id="{425A680E-7D8C-0122-BA17-38BE4C8B4F36}"/>
              </a:ext>
            </a:extLst>
          </p:cNvPr>
          <p:cNvGraphicFramePr>
            <a:graphicFrameLocks noGrp="1"/>
          </p:cNvGraphicFramePr>
          <p:nvPr>
            <p:ph sz="quarter" idx="4"/>
            <p:extLst>
              <p:ext uri="{D42A27DB-BD31-4B8C-83A1-F6EECF244321}">
                <p14:modId xmlns:p14="http://schemas.microsoft.com/office/powerpoint/2010/main" val="338031805"/>
              </p:ext>
            </p:extLst>
          </p:nvPr>
        </p:nvGraphicFramePr>
        <p:xfrm>
          <a:off x="6031349" y="2454138"/>
          <a:ext cx="5549462" cy="393524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Survey: Which Programming Language Is Most Important?</a:t>
            </a:r>
          </a:p>
        </p:txBody>
      </p:sp>
      <p:sp>
        <p:nvSpPr>
          <p:cNvPr id="5" name="Text Placeholder 4">
            <a:extLst>
              <a:ext uri="{FF2B5EF4-FFF2-40B4-BE49-F238E27FC236}">
                <a16:creationId xmlns:a16="http://schemas.microsoft.com/office/drawing/2014/main" id="{301AC2C2-C1E6-5D0E-D9AE-97FA9F4360EE}"/>
              </a:ext>
            </a:extLst>
          </p:cNvPr>
          <p:cNvSpPr>
            <a:spLocks noGrp="1"/>
          </p:cNvSpPr>
          <p:nvPr>
            <p:ph type="body" idx="1"/>
          </p:nvPr>
        </p:nvSpPr>
        <p:spPr>
          <a:xfrm>
            <a:off x="710501" y="2587149"/>
            <a:ext cx="4825157" cy="576262"/>
          </a:xfrm>
        </p:spPr>
        <p:txBody>
          <a:bodyPr/>
          <a:lstStyle/>
          <a:p>
            <a:r>
              <a:rPr lang="en-US" dirty="0"/>
              <a:t>Detail</a:t>
            </a:r>
          </a:p>
        </p:txBody>
      </p:sp>
      <p:sp>
        <p:nvSpPr>
          <p:cNvPr id="3" name="Content Placeholder 2"/>
          <p:cNvSpPr>
            <a:spLocks noGrp="1"/>
          </p:cNvSpPr>
          <p:nvPr>
            <p:ph sz="half" idx="2"/>
          </p:nvPr>
        </p:nvSpPr>
        <p:spPr>
          <a:xfrm>
            <a:off x="710501" y="3193496"/>
            <a:ext cx="4825158" cy="2840039"/>
          </a:xfrm>
        </p:spPr>
        <p:txBody>
          <a:bodyPr>
            <a:normAutofit/>
          </a:bodyPr>
          <a:lstStyle/>
          <a:p>
            <a:r>
              <a:rPr lang="en-US" dirty="0"/>
              <a:t>Most growth predicted: Java, SQL and NoSQL all +4 (see </a:t>
            </a:r>
          </a:p>
          <a:p>
            <a:r>
              <a:rPr lang="en-US" dirty="0"/>
              <a:t>Biggest drops predicted: HTML, -11; CSS, -5, C# -5</a:t>
            </a:r>
          </a:p>
          <a:p>
            <a:endParaRPr lang="en-US" dirty="0"/>
          </a:p>
        </p:txBody>
      </p:sp>
      <p:graphicFrame>
        <p:nvGraphicFramePr>
          <p:cNvPr id="7" name="Content Placeholder 6">
            <a:extLst>
              <a:ext uri="{FF2B5EF4-FFF2-40B4-BE49-F238E27FC236}">
                <a16:creationId xmlns:a16="http://schemas.microsoft.com/office/drawing/2014/main" id="{B469AFD5-B926-8A39-C877-687B7E0E7C2D}"/>
              </a:ext>
            </a:extLst>
          </p:cNvPr>
          <p:cNvGraphicFramePr>
            <a:graphicFrameLocks noGrp="1"/>
          </p:cNvGraphicFramePr>
          <p:nvPr>
            <p:ph sz="quarter" idx="4"/>
            <p:extLst>
              <p:ext uri="{D42A27DB-BD31-4B8C-83A1-F6EECF244321}">
                <p14:modId xmlns:p14="http://schemas.microsoft.com/office/powerpoint/2010/main" val="557594165"/>
              </p:ext>
            </p:extLst>
          </p:nvPr>
        </p:nvGraphicFramePr>
        <p:xfrm>
          <a:off x="6025236" y="3193496"/>
          <a:ext cx="2011045" cy="2560320"/>
        </p:xfrm>
        <a:graphic>
          <a:graphicData uri="http://schemas.openxmlformats.org/drawingml/2006/table">
            <a:tbl>
              <a:tblPr>
                <a:tableStyleId>{5C22544A-7EE6-4342-B048-85BDC9FD1C3A}</a:tableStyleId>
              </a:tblPr>
              <a:tblGrid>
                <a:gridCol w="741045">
                  <a:extLst>
                    <a:ext uri="{9D8B030D-6E8A-4147-A177-3AD203B41FA5}">
                      <a16:colId xmlns:a16="http://schemas.microsoft.com/office/drawing/2014/main" val="2389646162"/>
                    </a:ext>
                  </a:extLst>
                </a:gridCol>
                <a:gridCol w="789343">
                  <a:extLst>
                    <a:ext uri="{9D8B030D-6E8A-4147-A177-3AD203B41FA5}">
                      <a16:colId xmlns:a16="http://schemas.microsoft.com/office/drawing/2014/main" val="2700200014"/>
                    </a:ext>
                  </a:extLst>
                </a:gridCol>
                <a:gridCol w="480657">
                  <a:extLst>
                    <a:ext uri="{9D8B030D-6E8A-4147-A177-3AD203B41FA5}">
                      <a16:colId xmlns:a16="http://schemas.microsoft.com/office/drawing/2014/main" val="3094880654"/>
                    </a:ext>
                  </a:extLst>
                </a:gridCol>
              </a:tblGrid>
              <a:tr h="182880">
                <a:tc>
                  <a:txBody>
                    <a:bodyPr/>
                    <a:lstStyle/>
                    <a:p>
                      <a:pPr algn="l" fontAlgn="b"/>
                      <a:r>
                        <a:rPr lang="en-US" sz="1100" b="1" i="1" u="none" strike="noStrike">
                          <a:solidFill>
                            <a:schemeClr val="tx2"/>
                          </a:solidFill>
                          <a:effectLst/>
                        </a:rPr>
                        <a:t>Rank</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a:solidFill>
                            <a:schemeClr val="tx2"/>
                          </a:solidFill>
                          <a:effectLst/>
                        </a:rPr>
                        <a:t>Today</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dirty="0">
                          <a:solidFill>
                            <a:schemeClr val="tx2"/>
                          </a:solidFill>
                          <a:effectLst/>
                        </a:rPr>
                        <a:t>Avg</a:t>
                      </a:r>
                      <a:endParaRPr lang="en-US" sz="1100" b="1" i="1" u="none" strike="noStrike" dirty="0">
                        <a:solidFill>
                          <a:schemeClr val="tx2"/>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896667289"/>
                  </a:ext>
                </a:extLst>
              </a:tr>
              <a:tr h="18288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HTML</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4.15</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174857577"/>
                  </a:ext>
                </a:extLst>
              </a:tr>
              <a:tr h="18288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CSS</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46984248"/>
                  </a:ext>
                </a:extLst>
              </a:tr>
              <a:tr h="182880">
                <a:tc>
                  <a:txBody>
                    <a:bodyPr/>
                    <a:lstStyle/>
                    <a:p>
                      <a:pPr algn="l" fontAlgn="b"/>
                      <a:r>
                        <a:rPr lang="en-US" sz="1100" u="none" strike="noStrike">
                          <a:effectLst/>
                        </a:rPr>
                        <a:t>(2 write-in)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Tableau</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49174101"/>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Python</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3.92</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549483155"/>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JavaScript</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3.92</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28535942"/>
                  </a:ext>
                </a:extLst>
              </a:tr>
              <a:tr h="182880">
                <a:tc>
                  <a:txBody>
                    <a:bodyPr/>
                    <a:lstStyle/>
                    <a:p>
                      <a:pPr algn="l" fontAlgn="b"/>
                      <a:r>
                        <a:rPr lang="en-US" sz="1100" u="none" strike="noStrike">
                          <a:effectLst/>
                        </a:rPr>
                        <a:t>5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C#</a:t>
                      </a:r>
                      <a:endParaRPr lang="en-US" sz="11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3.76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147915201"/>
                  </a:ext>
                </a:extLst>
              </a:tr>
              <a:tr h="182880">
                <a:tc>
                  <a:txBody>
                    <a:bodyPr/>
                    <a:lstStyle/>
                    <a:p>
                      <a:pPr algn="l" fontAlgn="b"/>
                      <a:r>
                        <a:rPr lang="en-US" sz="1100" u="none" strike="noStrike">
                          <a:effectLst/>
                        </a:rPr>
                        <a:t>5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Go</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3.76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66364186"/>
                  </a:ext>
                </a:extLst>
              </a:tr>
              <a:tr h="182880">
                <a:tc>
                  <a:txBody>
                    <a:bodyPr/>
                    <a:lstStyle/>
                    <a:p>
                      <a:pPr algn="l" fontAlgn="b"/>
                      <a:r>
                        <a:rPr lang="en-US" sz="1100" u="none" strike="noStrike">
                          <a:effectLst/>
                        </a:rPr>
                        <a:t>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Java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3.61</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797558871"/>
                  </a:ext>
                </a:extLst>
              </a:tr>
              <a:tr h="182880">
                <a:tc>
                  <a:txBody>
                    <a:bodyPr/>
                    <a:lstStyle/>
                    <a:p>
                      <a:pPr algn="l" fontAlgn="b"/>
                      <a:r>
                        <a:rPr lang="en-US" sz="1100" u="none" strike="noStrike">
                          <a:effectLst/>
                        </a:rPr>
                        <a:t>8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SQL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3.46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58521952"/>
                  </a:ext>
                </a:extLst>
              </a:tr>
              <a:tr h="182880">
                <a:tc>
                  <a:txBody>
                    <a:bodyPr/>
                    <a:lstStyle/>
                    <a:p>
                      <a:pPr algn="l" fontAlgn="b"/>
                      <a:r>
                        <a:rPr lang="en-US" sz="1100" u="none" strike="noStrike">
                          <a:effectLst/>
                        </a:rPr>
                        <a:t>8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NoSQL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3.46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871091576"/>
                  </a:ext>
                </a:extLst>
              </a:tr>
              <a:tr h="182880">
                <a:tc>
                  <a:txBody>
                    <a:bodyPr/>
                    <a:lstStyle/>
                    <a:p>
                      <a:pPr algn="l" fontAlgn="b"/>
                      <a:r>
                        <a:rPr lang="en-US" sz="1100" u="none" strike="noStrike">
                          <a:effectLst/>
                        </a:rPr>
                        <a:t>10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Perl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2.69</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045255078"/>
                  </a:ext>
                </a:extLst>
              </a:tr>
              <a:tr h="182880">
                <a:tc>
                  <a:txBody>
                    <a:bodyPr/>
                    <a:lstStyle/>
                    <a:p>
                      <a:pPr algn="l" fontAlgn="b"/>
                      <a:r>
                        <a:rPr lang="en-US" sz="1100" u="none" strike="noStrike">
                          <a:effectLst/>
                        </a:rPr>
                        <a:t>10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Rust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2.69</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041381475"/>
                  </a:ext>
                </a:extLst>
              </a:tr>
              <a:tr h="182880">
                <a:tc>
                  <a:txBody>
                    <a:bodyPr/>
                    <a:lstStyle/>
                    <a:p>
                      <a:pPr algn="l"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Other</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2.07</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588603927"/>
                  </a:ext>
                </a:extLst>
              </a:tr>
            </a:tbl>
          </a:graphicData>
        </a:graphic>
      </p:graphicFrame>
      <p:graphicFrame>
        <p:nvGraphicFramePr>
          <p:cNvPr id="9" name="Table 8">
            <a:extLst>
              <a:ext uri="{FF2B5EF4-FFF2-40B4-BE49-F238E27FC236}">
                <a16:creationId xmlns:a16="http://schemas.microsoft.com/office/drawing/2014/main" id="{46526593-A3C5-5C3E-820A-17B7957CF0DA}"/>
              </a:ext>
            </a:extLst>
          </p:cNvPr>
          <p:cNvGraphicFramePr>
            <a:graphicFrameLocks noGrp="1"/>
          </p:cNvGraphicFramePr>
          <p:nvPr>
            <p:extLst>
              <p:ext uri="{D42A27DB-BD31-4B8C-83A1-F6EECF244321}">
                <p14:modId xmlns:p14="http://schemas.microsoft.com/office/powerpoint/2010/main" val="2605459792"/>
              </p:ext>
            </p:extLst>
          </p:nvPr>
        </p:nvGraphicFramePr>
        <p:xfrm>
          <a:off x="8187450" y="3193496"/>
          <a:ext cx="2120900" cy="2560320"/>
        </p:xfrm>
        <a:graphic>
          <a:graphicData uri="http://schemas.openxmlformats.org/drawingml/2006/table">
            <a:tbl>
              <a:tblPr>
                <a:tableStyleId>{5C22544A-7EE6-4342-B048-85BDC9FD1C3A}</a:tableStyleId>
              </a:tblPr>
              <a:tblGrid>
                <a:gridCol w="850900">
                  <a:extLst>
                    <a:ext uri="{9D8B030D-6E8A-4147-A177-3AD203B41FA5}">
                      <a16:colId xmlns:a16="http://schemas.microsoft.com/office/drawing/2014/main" val="4096144169"/>
                    </a:ext>
                  </a:extLst>
                </a:gridCol>
                <a:gridCol w="787509">
                  <a:extLst>
                    <a:ext uri="{9D8B030D-6E8A-4147-A177-3AD203B41FA5}">
                      <a16:colId xmlns:a16="http://schemas.microsoft.com/office/drawing/2014/main" val="3396049145"/>
                    </a:ext>
                  </a:extLst>
                </a:gridCol>
                <a:gridCol w="482491">
                  <a:extLst>
                    <a:ext uri="{9D8B030D-6E8A-4147-A177-3AD203B41FA5}">
                      <a16:colId xmlns:a16="http://schemas.microsoft.com/office/drawing/2014/main" val="1089041070"/>
                    </a:ext>
                  </a:extLst>
                </a:gridCol>
              </a:tblGrid>
              <a:tr h="182880">
                <a:tc>
                  <a:txBody>
                    <a:bodyPr/>
                    <a:lstStyle/>
                    <a:p>
                      <a:pPr algn="l" fontAlgn="b"/>
                      <a:r>
                        <a:rPr lang="en-US" sz="1100" b="1" i="1" u="none" strike="noStrike" dirty="0">
                          <a:solidFill>
                            <a:schemeClr val="tx2"/>
                          </a:solidFill>
                          <a:effectLst/>
                        </a:rPr>
                        <a:t>Rank</a:t>
                      </a:r>
                      <a:endParaRPr lang="en-US" sz="1100" b="1" i="1" u="none" strike="noStrike" dirty="0">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a:solidFill>
                            <a:schemeClr val="tx2"/>
                          </a:solidFill>
                          <a:effectLst/>
                        </a:rPr>
                        <a:t>In 5 Years</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dirty="0">
                          <a:solidFill>
                            <a:schemeClr val="tx2"/>
                          </a:solidFill>
                          <a:effectLst/>
                        </a:rPr>
                        <a:t>Avg</a:t>
                      </a:r>
                      <a:endParaRPr lang="en-US" sz="1100" b="1" i="1" u="none" strike="noStrike" dirty="0">
                        <a:solidFill>
                          <a:schemeClr val="tx2"/>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635427278"/>
                  </a:ext>
                </a:extLst>
              </a:tr>
              <a:tr h="182880">
                <a:tc>
                  <a:txBody>
                    <a:bodyPr/>
                    <a:lstStyle/>
                    <a:p>
                      <a:pPr algn="l" fontAlgn="b"/>
                      <a:r>
                        <a:rPr lang="en-US" sz="1100" u="none" strike="noStrike">
                          <a:effectLst/>
                        </a:rPr>
                        <a:t>(1 write-in)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Tableau</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385312083"/>
                  </a:ext>
                </a:extLst>
              </a:tr>
              <a:tr h="182880">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Python</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4.15</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9155860"/>
                  </a:ext>
                </a:extLst>
              </a:tr>
              <a:tr h="182880">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JavaScript</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3.46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54491693"/>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Java</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3.30</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58703222"/>
                  </a:ext>
                </a:extLst>
              </a:tr>
              <a:tr h="182880">
                <a:tc>
                  <a:txBody>
                    <a:bodyPr/>
                    <a:lstStyle/>
                    <a:p>
                      <a:pPr algn="l" fontAlgn="b"/>
                      <a:r>
                        <a:rPr lang="en-US" sz="1100" u="none" strike="noStrike">
                          <a:effectLst/>
                        </a:rPr>
                        <a:t>3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SQL</a:t>
                      </a:r>
                      <a:endParaRPr lang="en-US" sz="1100" b="0" i="0" u="none" strike="noStrike" dirty="0">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3.30</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74765917"/>
                  </a:ext>
                </a:extLst>
              </a:tr>
              <a:tr h="182880">
                <a:tc>
                  <a:txBody>
                    <a:bodyPr/>
                    <a:lstStyle/>
                    <a:p>
                      <a:pPr algn="l"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NoSQL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3.07</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302609779"/>
                  </a:ext>
                </a:extLst>
              </a:tr>
              <a:tr h="182880">
                <a:tc>
                  <a:txBody>
                    <a:bodyPr/>
                    <a:lstStyle/>
                    <a:p>
                      <a:pPr algn="l" fontAlgn="b"/>
                      <a:r>
                        <a:rPr lang="en-US" sz="1100" u="none" strike="noStrike">
                          <a:effectLst/>
                        </a:rPr>
                        <a:t>6 (3-way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CSS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636161901"/>
                  </a:ext>
                </a:extLst>
              </a:tr>
              <a:tr h="182880">
                <a:tc>
                  <a:txBody>
                    <a:bodyPr/>
                    <a:lstStyle/>
                    <a:p>
                      <a:pPr algn="l" fontAlgn="b"/>
                      <a:r>
                        <a:rPr lang="en-US" sz="1100" u="none" strike="noStrike">
                          <a:effectLst/>
                        </a:rPr>
                        <a:t>6 (3-way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Go</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366346010"/>
                  </a:ext>
                </a:extLst>
              </a:tr>
              <a:tr h="182880">
                <a:tc>
                  <a:txBody>
                    <a:bodyPr/>
                    <a:lstStyle/>
                    <a:p>
                      <a:pPr algn="l" fontAlgn="b"/>
                      <a:r>
                        <a:rPr lang="en-US" sz="1100" u="none" strike="noStrike">
                          <a:effectLst/>
                        </a:rPr>
                        <a:t>6 (3-way tie)</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Rust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223283465"/>
                  </a:ext>
                </a:extLst>
              </a:tr>
              <a:tr h="182880">
                <a:tc>
                  <a:txBody>
                    <a:bodyPr/>
                    <a:lstStyle/>
                    <a:p>
                      <a:pPr algn="l"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Perl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2.84</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75737699"/>
                  </a:ext>
                </a:extLst>
              </a:tr>
              <a:tr h="182880">
                <a:tc>
                  <a:txBody>
                    <a:bodyPr/>
                    <a:lstStyle/>
                    <a:p>
                      <a:pPr algn="l"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C#</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2.76</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15824839"/>
                  </a:ext>
                </a:extLst>
              </a:tr>
              <a:tr h="182880">
                <a:tc>
                  <a:txBody>
                    <a:bodyPr/>
                    <a:lstStyle/>
                    <a:p>
                      <a:pPr algn="l"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HTML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2.61</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718954886"/>
                  </a:ext>
                </a:extLst>
              </a:tr>
              <a:tr h="182880">
                <a:tc>
                  <a:txBody>
                    <a:bodyPr/>
                    <a:lstStyle/>
                    <a:p>
                      <a:pPr algn="l"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All Other</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1.61</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41762284"/>
                  </a:ext>
                </a:extLst>
              </a:tr>
            </a:tbl>
          </a:graphicData>
        </a:graphic>
      </p:graphicFrame>
      <p:graphicFrame>
        <p:nvGraphicFramePr>
          <p:cNvPr id="10" name="Table 9">
            <a:extLst>
              <a:ext uri="{FF2B5EF4-FFF2-40B4-BE49-F238E27FC236}">
                <a16:creationId xmlns:a16="http://schemas.microsoft.com/office/drawing/2014/main" id="{311875D6-46DC-4F44-35DD-B3CF4D23840E}"/>
              </a:ext>
            </a:extLst>
          </p:cNvPr>
          <p:cNvGraphicFramePr>
            <a:graphicFrameLocks noGrp="1"/>
          </p:cNvGraphicFramePr>
          <p:nvPr>
            <p:extLst>
              <p:ext uri="{D42A27DB-BD31-4B8C-83A1-F6EECF244321}">
                <p14:modId xmlns:p14="http://schemas.microsoft.com/office/powerpoint/2010/main" val="4071663834"/>
              </p:ext>
            </p:extLst>
          </p:nvPr>
        </p:nvGraphicFramePr>
        <p:xfrm>
          <a:off x="10459519" y="3163411"/>
          <a:ext cx="1511300" cy="2716530"/>
        </p:xfrm>
        <a:graphic>
          <a:graphicData uri="http://schemas.openxmlformats.org/drawingml/2006/table">
            <a:tbl>
              <a:tblPr>
                <a:tableStyleId>{5C22544A-7EE6-4342-B048-85BDC9FD1C3A}</a:tableStyleId>
              </a:tblPr>
              <a:tblGrid>
                <a:gridCol w="876300">
                  <a:extLst>
                    <a:ext uri="{9D8B030D-6E8A-4147-A177-3AD203B41FA5}">
                      <a16:colId xmlns:a16="http://schemas.microsoft.com/office/drawing/2014/main" val="1095256857"/>
                    </a:ext>
                  </a:extLst>
                </a:gridCol>
                <a:gridCol w="635000">
                  <a:extLst>
                    <a:ext uri="{9D8B030D-6E8A-4147-A177-3AD203B41FA5}">
                      <a16:colId xmlns:a16="http://schemas.microsoft.com/office/drawing/2014/main" val="1795073755"/>
                    </a:ext>
                  </a:extLst>
                </a:gridCol>
              </a:tblGrid>
              <a:tr h="182880">
                <a:tc>
                  <a:txBody>
                    <a:bodyPr/>
                    <a:lstStyle/>
                    <a:p>
                      <a:pPr algn="l" fontAlgn="b"/>
                      <a:r>
                        <a:rPr lang="en-US" sz="1100" b="1" i="1" u="none" strike="noStrike">
                          <a:solidFill>
                            <a:schemeClr val="tx2"/>
                          </a:solidFill>
                          <a:effectLst/>
                        </a:rPr>
                        <a:t>Over 5 Years</a:t>
                      </a:r>
                      <a:endParaRPr lang="en-US" sz="1100" b="1" i="1" u="none" strike="noStrike">
                        <a:solidFill>
                          <a:schemeClr val="tx2"/>
                        </a:solidFill>
                        <a:effectLst/>
                        <a:latin typeface="Calibri" panose="020F0502020204030204" pitchFamily="34" charset="0"/>
                      </a:endParaRPr>
                    </a:p>
                  </a:txBody>
                  <a:tcPr marL="3810" marR="3810" marT="3810" marB="0" anchor="b"/>
                </a:tc>
                <a:tc>
                  <a:txBody>
                    <a:bodyPr/>
                    <a:lstStyle/>
                    <a:p>
                      <a:pPr algn="l" fontAlgn="b"/>
                      <a:r>
                        <a:rPr lang="en-US" sz="1100" b="1" i="1" u="none" strike="noStrike" dirty="0">
                          <a:solidFill>
                            <a:schemeClr val="tx2"/>
                          </a:solidFill>
                          <a:effectLst/>
                        </a:rPr>
                        <a:t>Change</a:t>
                      </a:r>
                      <a:endParaRPr lang="en-US" sz="1100" b="1" i="1" u="none" strike="noStrike" dirty="0">
                        <a:solidFill>
                          <a:schemeClr val="tx2"/>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0721303"/>
                  </a:ext>
                </a:extLst>
              </a:tr>
              <a:tr h="182880">
                <a:tc>
                  <a:txBody>
                    <a:bodyPr/>
                    <a:lstStyle/>
                    <a:p>
                      <a:pPr algn="l" fontAlgn="b"/>
                      <a:r>
                        <a:rPr lang="en-US" sz="1100" u="none" strike="noStrike">
                          <a:effectLst/>
                        </a:rPr>
                        <a:t>Tableau</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595118027"/>
                  </a:ext>
                </a:extLst>
              </a:tr>
              <a:tr h="182880">
                <a:tc>
                  <a:txBody>
                    <a:bodyPr/>
                    <a:lstStyle/>
                    <a:p>
                      <a:pPr algn="l" fontAlgn="b"/>
                      <a:r>
                        <a:rPr lang="en-US" sz="1100" u="none" strike="noStrike">
                          <a:effectLst/>
                        </a:rPr>
                        <a:t>Python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25566543"/>
                  </a:ext>
                </a:extLst>
              </a:tr>
              <a:tr h="182880">
                <a:tc>
                  <a:txBody>
                    <a:bodyPr/>
                    <a:lstStyle/>
                    <a:p>
                      <a:pPr algn="l" fontAlgn="b"/>
                      <a:r>
                        <a:rPr lang="en-US" sz="1100" u="none" strike="noStrike">
                          <a:effectLst/>
                        </a:rPr>
                        <a:t>JavaScript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023470279"/>
                  </a:ext>
                </a:extLst>
              </a:tr>
              <a:tr h="182880">
                <a:tc>
                  <a:txBody>
                    <a:bodyPr/>
                    <a:lstStyle/>
                    <a:p>
                      <a:pPr algn="l" fontAlgn="b"/>
                      <a:r>
                        <a:rPr lang="en-US" sz="1100" u="none" strike="noStrike">
                          <a:solidFill>
                            <a:srgbClr val="00B050"/>
                          </a:solidFill>
                          <a:effectLst/>
                        </a:rPr>
                        <a:t>Java</a:t>
                      </a:r>
                      <a:endParaRPr lang="en-US" sz="1100" b="0" i="0" u="none" strike="noStrike">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"+4"</a:t>
                      </a:r>
                      <a:endParaRPr lang="en-US" sz="1100" b="0" i="0" u="none" strike="noStrike" dirty="0">
                        <a:solidFill>
                          <a:srgbClr val="00B05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112635408"/>
                  </a:ext>
                </a:extLst>
              </a:tr>
              <a:tr h="182880">
                <a:tc>
                  <a:txBody>
                    <a:bodyPr/>
                    <a:lstStyle/>
                    <a:p>
                      <a:pPr algn="l" fontAlgn="b"/>
                      <a:r>
                        <a:rPr lang="en-US" sz="1100" u="none" strike="noStrike">
                          <a:solidFill>
                            <a:srgbClr val="00B050"/>
                          </a:solidFill>
                          <a:effectLst/>
                        </a:rPr>
                        <a:t>SQL</a:t>
                      </a:r>
                      <a:endParaRPr lang="en-US" sz="1100" b="0" i="0" u="none" strike="noStrike">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"+4"</a:t>
                      </a:r>
                      <a:endParaRPr lang="en-US" sz="1100" b="0" i="0" u="none" strike="noStrike" dirty="0">
                        <a:solidFill>
                          <a:srgbClr val="00B05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7667433"/>
                  </a:ext>
                </a:extLst>
              </a:tr>
              <a:tr h="182880">
                <a:tc>
                  <a:txBody>
                    <a:bodyPr/>
                    <a:lstStyle/>
                    <a:p>
                      <a:pPr algn="l" fontAlgn="b"/>
                      <a:r>
                        <a:rPr lang="en-US" sz="1100" u="none" strike="noStrike">
                          <a:solidFill>
                            <a:srgbClr val="00B050"/>
                          </a:solidFill>
                          <a:effectLst/>
                        </a:rPr>
                        <a:t>NoSQL</a:t>
                      </a:r>
                      <a:endParaRPr lang="en-US" sz="1100" b="0" i="0" u="none" strike="noStrike">
                        <a:solidFill>
                          <a:srgbClr val="00B05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00B050"/>
                          </a:solidFill>
                          <a:effectLst/>
                        </a:rPr>
                        <a:t>"+4"</a:t>
                      </a:r>
                      <a:endParaRPr lang="en-US" sz="1100" b="0" i="0" u="none" strike="noStrike" dirty="0">
                        <a:solidFill>
                          <a:srgbClr val="00B05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528813493"/>
                  </a:ext>
                </a:extLst>
              </a:tr>
              <a:tr h="182880">
                <a:tc>
                  <a:txBody>
                    <a:bodyPr/>
                    <a:lstStyle/>
                    <a:p>
                      <a:pPr algn="l" fontAlgn="b"/>
                      <a:r>
                        <a:rPr lang="en-US" sz="1100" u="none" strike="noStrike">
                          <a:solidFill>
                            <a:srgbClr val="FF0000"/>
                          </a:solidFill>
                          <a:effectLst/>
                        </a:rPr>
                        <a:t>CSS</a:t>
                      </a:r>
                      <a:endParaRPr lang="en-US" sz="1100" b="0" i="0" u="none" strike="noStrike">
                        <a:solidFill>
                          <a:srgbClr val="FF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FF0000"/>
                          </a:solidFill>
                          <a:effectLst/>
                        </a:rPr>
                        <a:t>"-5"</a:t>
                      </a:r>
                      <a:endParaRPr lang="en-US" sz="1100" b="0" i="0" u="none" strike="noStrike" dirty="0">
                        <a:solidFill>
                          <a:srgbClr val="FF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80931964"/>
                  </a:ext>
                </a:extLst>
              </a:tr>
              <a:tr h="182880">
                <a:tc>
                  <a:txBody>
                    <a:bodyPr/>
                    <a:lstStyle/>
                    <a:p>
                      <a:pPr algn="l" fontAlgn="b"/>
                      <a:r>
                        <a:rPr lang="en-US" sz="1100" u="none" strike="noStrike">
                          <a:effectLst/>
                        </a:rPr>
                        <a:t>Go</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047780055"/>
                  </a:ext>
                </a:extLst>
              </a:tr>
              <a:tr h="182880">
                <a:tc>
                  <a:txBody>
                    <a:bodyPr/>
                    <a:lstStyle/>
                    <a:p>
                      <a:pPr algn="l" fontAlgn="b"/>
                      <a:r>
                        <a:rPr lang="en-US" sz="1100" u="none" strike="noStrike">
                          <a:effectLst/>
                        </a:rPr>
                        <a:t>Rust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891007236"/>
                  </a:ext>
                </a:extLst>
              </a:tr>
              <a:tr h="182880">
                <a:tc>
                  <a:txBody>
                    <a:bodyPr/>
                    <a:lstStyle/>
                    <a:p>
                      <a:pPr algn="l" fontAlgn="b"/>
                      <a:r>
                        <a:rPr lang="en-US" sz="1100" u="none" strike="noStrike">
                          <a:effectLst/>
                        </a:rPr>
                        <a:t>Perl</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510223484"/>
                  </a:ext>
                </a:extLst>
              </a:tr>
              <a:tr h="182880">
                <a:tc>
                  <a:txBody>
                    <a:bodyPr/>
                    <a:lstStyle/>
                    <a:p>
                      <a:pPr algn="l" fontAlgn="b"/>
                      <a:r>
                        <a:rPr lang="en-US" sz="1100" u="none" strike="noStrike">
                          <a:solidFill>
                            <a:srgbClr val="FF0000"/>
                          </a:solidFill>
                          <a:effectLst/>
                        </a:rPr>
                        <a:t>C#</a:t>
                      </a:r>
                      <a:endParaRPr lang="en-US" sz="1100" b="0" i="0" u="none" strike="noStrike">
                        <a:solidFill>
                          <a:srgbClr val="FF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FF0000"/>
                          </a:solidFill>
                          <a:effectLst/>
                        </a:rPr>
                        <a:t>"-5"</a:t>
                      </a:r>
                      <a:endParaRPr lang="en-US" sz="1100" b="0" i="0" u="none" strike="noStrike" dirty="0">
                        <a:solidFill>
                          <a:srgbClr val="FF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307434185"/>
                  </a:ext>
                </a:extLst>
              </a:tr>
              <a:tr h="182880">
                <a:tc>
                  <a:txBody>
                    <a:bodyPr/>
                    <a:lstStyle/>
                    <a:p>
                      <a:pPr algn="l" fontAlgn="b"/>
                      <a:r>
                        <a:rPr lang="en-US" sz="1100" u="none" strike="noStrike">
                          <a:solidFill>
                            <a:srgbClr val="FF0000"/>
                          </a:solidFill>
                          <a:effectLst/>
                        </a:rPr>
                        <a:t>HTML</a:t>
                      </a:r>
                      <a:endParaRPr lang="en-US" sz="1100" b="0" i="0" u="none" strike="noStrike">
                        <a:solidFill>
                          <a:srgbClr val="FF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solidFill>
                            <a:srgbClr val="FF0000"/>
                          </a:solidFill>
                          <a:effectLst/>
                        </a:rPr>
                        <a:t>"-11"</a:t>
                      </a:r>
                      <a:endParaRPr lang="en-US" sz="1100" b="0" i="0" u="none" strike="noStrike" dirty="0">
                        <a:solidFill>
                          <a:srgbClr val="FF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455402781"/>
                  </a:ext>
                </a:extLst>
              </a:tr>
              <a:tr h="182880">
                <a:tc>
                  <a:txBody>
                    <a:bodyPr/>
                    <a:lstStyle/>
                    <a:p>
                      <a:pPr algn="l" fontAlgn="b"/>
                      <a:r>
                        <a:rPr lang="en-US" sz="1100" u="none" strike="noStrike">
                          <a:effectLst/>
                        </a:rPr>
                        <a:t>All Other</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dirty="0">
                          <a:effectLst/>
                        </a:rPr>
                        <a:t>No change</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58113454"/>
                  </a:ext>
                </a:extLst>
              </a:tr>
            </a:tbl>
          </a:graphicData>
        </a:graphic>
      </p:graphicFrame>
    </p:spTree>
    <p:extLst>
      <p:ext uri="{BB962C8B-B14F-4D97-AF65-F5344CB8AC3E}">
        <p14:creationId xmlns:p14="http://schemas.microsoft.com/office/powerpoint/2010/main" val="111331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NICOLE – Testing – Locally in Visual Studio Code</a:t>
            </a:r>
            <a:br>
              <a:rPr lang="en-US" dirty="0"/>
            </a:br>
            <a:r>
              <a:rPr lang="en-US" dirty="0"/>
              <a:t> </a:t>
            </a:r>
          </a:p>
        </p:txBody>
      </p:sp>
      <p:sp>
        <p:nvSpPr>
          <p:cNvPr id="10" name="Text Placeholder 9">
            <a:extLst>
              <a:ext uri="{FF2B5EF4-FFF2-40B4-BE49-F238E27FC236}">
                <a16:creationId xmlns:a16="http://schemas.microsoft.com/office/drawing/2014/main" id="{7C446462-7A17-BF4F-22E7-C5856BB05D78}"/>
              </a:ext>
            </a:extLst>
          </p:cNvPr>
          <p:cNvSpPr>
            <a:spLocks noGrp="1"/>
          </p:cNvSpPr>
          <p:nvPr>
            <p:ph type="body" idx="1"/>
          </p:nvPr>
        </p:nvSpPr>
        <p:spPr/>
        <p:txBody>
          <a:bodyPr/>
          <a:lstStyle/>
          <a:p>
            <a:r>
              <a:rPr lang="en-US" dirty="0"/>
              <a:t>HTML</a:t>
            </a:r>
          </a:p>
        </p:txBody>
      </p:sp>
      <p:sp>
        <p:nvSpPr>
          <p:cNvPr id="4" name="Text Placeholder 3"/>
          <p:cNvSpPr>
            <a:spLocks noGrp="1"/>
          </p:cNvSpPr>
          <p:nvPr>
            <p:ph sz="half" idx="2"/>
          </p:nvPr>
        </p:nvSpPr>
        <p:spPr/>
        <p:txBody>
          <a:bodyPr/>
          <a:lstStyle/>
          <a:p>
            <a:r>
              <a:rPr lang="en-US" dirty="0"/>
              <a:t>Testing</a:t>
            </a:r>
          </a:p>
        </p:txBody>
      </p:sp>
      <p:sp>
        <p:nvSpPr>
          <p:cNvPr id="11" name="Text Placeholder 10">
            <a:extLst>
              <a:ext uri="{FF2B5EF4-FFF2-40B4-BE49-F238E27FC236}">
                <a16:creationId xmlns:a16="http://schemas.microsoft.com/office/drawing/2014/main" id="{F6EFE132-97A8-AACB-A6D0-F01CB235F22F}"/>
              </a:ext>
            </a:extLst>
          </p:cNvPr>
          <p:cNvSpPr>
            <a:spLocks noGrp="1"/>
          </p:cNvSpPr>
          <p:nvPr>
            <p:ph type="body" sz="quarter" idx="3"/>
          </p:nvPr>
        </p:nvSpPr>
        <p:spPr/>
        <p:txBody>
          <a:bodyPr/>
          <a:lstStyle/>
          <a:p>
            <a:r>
              <a:rPr lang="en-US" dirty="0" err="1"/>
              <a:t>css</a:t>
            </a:r>
            <a:endParaRPr lang="en-US" dirty="0"/>
          </a:p>
        </p:txBody>
      </p:sp>
      <p:pic>
        <p:nvPicPr>
          <p:cNvPr id="7" name="Content Placeholder 6">
            <a:extLst>
              <a:ext uri="{FF2B5EF4-FFF2-40B4-BE49-F238E27FC236}">
                <a16:creationId xmlns:a16="http://schemas.microsoft.com/office/drawing/2014/main" id="{708A1589-F719-8729-F1ED-C6620A600A67}"/>
              </a:ext>
            </a:extLst>
          </p:cNvPr>
          <p:cNvPicPr>
            <a:picLocks noGrp="1" noChangeAspect="1"/>
          </p:cNvPicPr>
          <p:nvPr>
            <p:ph sz="quarter" idx="4"/>
          </p:nvPr>
        </p:nvPicPr>
        <p:blipFill>
          <a:blip r:embed="rId3"/>
          <a:stretch>
            <a:fillRect/>
          </a:stretch>
        </p:blipFill>
        <p:spPr>
          <a:xfrm>
            <a:off x="7159046" y="3179762"/>
            <a:ext cx="3027111" cy="3411585"/>
          </a:xfrm>
        </p:spPr>
      </p:pic>
      <p:pic>
        <p:nvPicPr>
          <p:cNvPr id="9" name="Picture 8">
            <a:extLst>
              <a:ext uri="{FF2B5EF4-FFF2-40B4-BE49-F238E27FC236}">
                <a16:creationId xmlns:a16="http://schemas.microsoft.com/office/drawing/2014/main" id="{B296174B-B4EC-D318-D403-00CCFAD04B42}"/>
              </a:ext>
            </a:extLst>
          </p:cNvPr>
          <p:cNvPicPr>
            <a:picLocks noChangeAspect="1"/>
          </p:cNvPicPr>
          <p:nvPr/>
        </p:nvPicPr>
        <p:blipFill>
          <a:blip r:embed="rId4"/>
          <a:stretch>
            <a:fillRect/>
          </a:stretch>
        </p:blipFill>
        <p:spPr>
          <a:xfrm>
            <a:off x="1545475" y="3213270"/>
            <a:ext cx="4059028" cy="33827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NICOLE – Bug Reports Project Board </a:t>
            </a:r>
            <a:br>
              <a:rPr lang="en-US" dirty="0"/>
            </a:br>
            <a:r>
              <a:rPr lang="en-US" dirty="0"/>
              <a:t> </a:t>
            </a:r>
          </a:p>
        </p:txBody>
      </p:sp>
      <p:sp>
        <p:nvSpPr>
          <p:cNvPr id="12" name="Text Placeholder 11">
            <a:extLst>
              <a:ext uri="{FF2B5EF4-FFF2-40B4-BE49-F238E27FC236}">
                <a16:creationId xmlns:a16="http://schemas.microsoft.com/office/drawing/2014/main" id="{B39D5F3A-4017-CC59-773C-CFD5A4241E96}"/>
              </a:ext>
            </a:extLst>
          </p:cNvPr>
          <p:cNvSpPr>
            <a:spLocks noGrp="1"/>
          </p:cNvSpPr>
          <p:nvPr>
            <p:ph type="body" idx="1"/>
          </p:nvPr>
        </p:nvSpPr>
        <p:spPr/>
        <p:txBody>
          <a:bodyPr/>
          <a:lstStyle/>
          <a:p>
            <a:r>
              <a:rPr lang="en-US" dirty="0"/>
              <a:t>Open bugs</a:t>
            </a:r>
          </a:p>
        </p:txBody>
      </p:sp>
      <p:pic>
        <p:nvPicPr>
          <p:cNvPr id="11" name="Content Placeholder 10">
            <a:extLst>
              <a:ext uri="{FF2B5EF4-FFF2-40B4-BE49-F238E27FC236}">
                <a16:creationId xmlns:a16="http://schemas.microsoft.com/office/drawing/2014/main" id="{E92EA676-3F51-3FBE-15E5-776DBF3DCD57}"/>
              </a:ext>
            </a:extLst>
          </p:cNvPr>
          <p:cNvPicPr>
            <a:picLocks noGrp="1" noChangeAspect="1"/>
          </p:cNvPicPr>
          <p:nvPr>
            <p:ph sz="half" idx="2"/>
          </p:nvPr>
        </p:nvPicPr>
        <p:blipFill>
          <a:blip r:embed="rId3"/>
          <a:stretch>
            <a:fillRect/>
          </a:stretch>
        </p:blipFill>
        <p:spPr>
          <a:xfrm>
            <a:off x="1155698" y="3345511"/>
            <a:ext cx="4824413" cy="2142681"/>
          </a:xfrm>
          <a:ln w="12700">
            <a:solidFill>
              <a:schemeClr val="accent1"/>
            </a:solidFill>
          </a:ln>
        </p:spPr>
      </p:pic>
      <p:sp>
        <p:nvSpPr>
          <p:cNvPr id="13" name="Text Placeholder 12">
            <a:extLst>
              <a:ext uri="{FF2B5EF4-FFF2-40B4-BE49-F238E27FC236}">
                <a16:creationId xmlns:a16="http://schemas.microsoft.com/office/drawing/2014/main" id="{14C349A4-0272-B7C4-03BB-A90DC2F10154}"/>
              </a:ext>
            </a:extLst>
          </p:cNvPr>
          <p:cNvSpPr>
            <a:spLocks noGrp="1"/>
          </p:cNvSpPr>
          <p:nvPr>
            <p:ph type="body" sz="quarter" idx="3"/>
          </p:nvPr>
        </p:nvSpPr>
        <p:spPr/>
        <p:txBody>
          <a:bodyPr/>
          <a:lstStyle/>
          <a:p>
            <a:r>
              <a:rPr lang="en-US" dirty="0"/>
              <a:t>Closed bugs</a:t>
            </a:r>
          </a:p>
        </p:txBody>
      </p:sp>
      <p:pic>
        <p:nvPicPr>
          <p:cNvPr id="9" name="Content Placeholder 8">
            <a:extLst>
              <a:ext uri="{FF2B5EF4-FFF2-40B4-BE49-F238E27FC236}">
                <a16:creationId xmlns:a16="http://schemas.microsoft.com/office/drawing/2014/main" id="{62F1A299-46CB-4D87-875B-020CE84436F6}"/>
              </a:ext>
            </a:extLst>
          </p:cNvPr>
          <p:cNvPicPr>
            <a:picLocks noGrp="1" noChangeAspect="1"/>
          </p:cNvPicPr>
          <p:nvPr>
            <p:ph sz="quarter" idx="4"/>
          </p:nvPr>
        </p:nvPicPr>
        <p:blipFill>
          <a:blip r:embed="rId4"/>
          <a:stretch>
            <a:fillRect/>
          </a:stretch>
        </p:blipFill>
        <p:spPr>
          <a:xfrm>
            <a:off x="6208713" y="3345511"/>
            <a:ext cx="4824412" cy="2508541"/>
          </a:xfrm>
          <a:ln w="12700">
            <a:solidFill>
              <a:schemeClr val="tx2"/>
            </a:solid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306</TotalTime>
  <Words>994</Words>
  <Application>Microsoft Office PowerPoint</Application>
  <PresentationFormat>Widescreen</PresentationFormat>
  <Paragraphs>235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Ion Boardroom</vt:lpstr>
      <vt:lpstr>The Best Programming Languages</vt:lpstr>
      <vt:lpstr>Team Recommendations</vt:lpstr>
      <vt:lpstr>JESSE - How did you change Code Compare?</vt:lpstr>
      <vt:lpstr>Team Collaboration, Project Management, Roles</vt:lpstr>
      <vt:lpstr>MIMI – Project Page, Public Content  </vt:lpstr>
      <vt:lpstr>Our Survey: Which Programming Languages Are Most Important?</vt:lpstr>
      <vt:lpstr>Our Survey: Which Programming Language Is Most Important?</vt:lpstr>
      <vt:lpstr> NICOLE – Testing – Locally in Visual Studio Code  </vt:lpstr>
      <vt:lpstr>NICOLE – Bug Reports Project Board   </vt:lpstr>
      <vt:lpstr> NICOLE – Updating and Fixing Code  </vt:lpstr>
      <vt:lpstr>Web Server Hosting</vt:lpstr>
      <vt:lpstr>Web Server Configuration</vt:lpstr>
      <vt:lpstr>Super-Linter Workflow</vt:lpstr>
      <vt:lpstr>HAMID – Deploying Code to the Server, URL for Testing</vt:lpstr>
      <vt:lpstr>HAMID – Deploying Code to the Server, URL for Testing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Mimi Southwood</dc:creator>
  <cp:lastModifiedBy>Labordia Southwood</cp:lastModifiedBy>
  <cp:revision>91</cp:revision>
  <dcterms:created xsi:type="dcterms:W3CDTF">2022-05-30T20:29:48Z</dcterms:created>
  <dcterms:modified xsi:type="dcterms:W3CDTF">2022-06-08T19:26:08Z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